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69" r:id="rId7"/>
    <p:sldId id="259" r:id="rId8"/>
    <p:sldId id="260" r:id="rId9"/>
    <p:sldId id="261" r:id="rId10"/>
    <p:sldId id="262" r:id="rId11"/>
    <p:sldId id="265" r:id="rId12"/>
    <p:sldId id="271" r:id="rId13"/>
    <p:sldId id="273" r:id="rId14"/>
    <p:sldId id="274" r:id="rId15"/>
    <p:sldId id="319" r:id="rId16"/>
    <p:sldId id="317" r:id="rId17"/>
    <p:sldId id="290" r:id="rId18"/>
    <p:sldId id="313" r:id="rId19"/>
    <p:sldId id="314" r:id="rId20"/>
    <p:sldId id="315" r:id="rId21"/>
    <p:sldId id="291" r:id="rId22"/>
    <p:sldId id="312" r:id="rId23"/>
    <p:sldId id="320" r:id="rId24"/>
    <p:sldId id="311" r:id="rId25"/>
  </p:sldIdLst>
  <p:sldSz cx="16256000" cy="9144000"/>
  <p:notesSz cx="16256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8"/>
    <p:restoredTop sz="94694"/>
  </p:normalViewPr>
  <p:slideViewPr>
    <p:cSldViewPr>
      <p:cViewPr varScale="1">
        <p:scale>
          <a:sx n="62" d="100"/>
          <a:sy n="62" d="100"/>
        </p:scale>
        <p:origin x="73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D545-DDB9-DD4F-B0E0-8CAE54B3A44F}" type="datetimeFigureOut">
              <a:rPr lang="en-NL" smtClean="0"/>
              <a:t>11/25/2021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D43E-5E5D-464A-8BF3-E9B2B4815160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6668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CD43E-5E5D-464A-8BF3-E9B2B4815160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182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21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D52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5796" y="363728"/>
            <a:ext cx="12864406" cy="219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5487" y="1999487"/>
            <a:ext cx="13065025" cy="4091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421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E4AA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0032" y="0"/>
            <a:ext cx="0" cy="9144000"/>
          </a:xfrm>
          <a:custGeom>
            <a:avLst/>
            <a:gdLst/>
            <a:ahLst/>
            <a:cxnLst/>
            <a:rect l="l" t="t" r="r" b="b"/>
            <a:pathLst>
              <a:path h="9144000">
                <a:moveTo>
                  <a:pt x="0" y="9143999"/>
                </a:moveTo>
                <a:lnTo>
                  <a:pt x="0" y="0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457" y="4728744"/>
            <a:ext cx="6784340" cy="135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Wouter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Veldhuis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Rijksadviseur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voor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Fysieke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Leefomgeving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lang="nl-NL" sz="1300" spc="-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november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6386" y="311404"/>
            <a:ext cx="1257681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spc="-5" dirty="0"/>
              <a:t>De</a:t>
            </a:r>
            <a:r>
              <a:rPr sz="10000" spc="-25" dirty="0"/>
              <a:t> </a:t>
            </a:r>
            <a:r>
              <a:rPr sz="10000" spc="-10" dirty="0"/>
              <a:t>22e</a:t>
            </a:r>
            <a:r>
              <a:rPr sz="10000" spc="-20" dirty="0"/>
              <a:t> </a:t>
            </a:r>
            <a:r>
              <a:rPr sz="10000" spc="-5" dirty="0"/>
              <a:t>eeuw</a:t>
            </a:r>
            <a:r>
              <a:rPr sz="10000" spc="-10" dirty="0"/>
              <a:t> </a:t>
            </a:r>
            <a:r>
              <a:rPr sz="10000" dirty="0"/>
              <a:t>begint</a:t>
            </a:r>
            <a:r>
              <a:rPr sz="10000" spc="-40" dirty="0"/>
              <a:t> </a:t>
            </a:r>
            <a:r>
              <a:rPr sz="10000" spc="-5" dirty="0"/>
              <a:t>nu!</a:t>
            </a:r>
            <a:endParaRPr sz="10000" dirty="0"/>
          </a:p>
        </p:txBody>
      </p:sp>
      <p:sp>
        <p:nvSpPr>
          <p:cNvPr id="6" name="object 6"/>
          <p:cNvSpPr txBox="1"/>
          <p:nvPr/>
        </p:nvSpPr>
        <p:spPr>
          <a:xfrm>
            <a:off x="2176386" y="2470911"/>
            <a:ext cx="10619105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5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lang="en-GB" sz="5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5500" b="1" spc="-5" dirty="0">
                <a:solidFill>
                  <a:srgbClr val="FFFFFF"/>
                </a:solidFill>
                <a:latin typeface="Calibri"/>
                <a:cs typeface="Calibri"/>
              </a:rPr>
              <a:t>route</a:t>
            </a:r>
            <a:r>
              <a:rPr lang="en-GB" sz="5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5500" b="1" spc="-5" dirty="0" err="1">
                <a:solidFill>
                  <a:srgbClr val="FFFFFF"/>
                </a:solidFill>
                <a:latin typeface="Calibri"/>
                <a:cs typeface="Calibri"/>
              </a:rPr>
              <a:t>naar</a:t>
            </a:r>
            <a:r>
              <a:rPr lang="en-GB" sz="5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5500" b="1" dirty="0" err="1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r>
              <a:rPr lang="en-GB" sz="5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5500" b="1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500" b="1" spc="-5" dirty="0" err="1">
                <a:solidFill>
                  <a:srgbClr val="FFFFFF"/>
                </a:solidFill>
                <a:latin typeface="Calibri"/>
                <a:cs typeface="Calibri"/>
              </a:rPr>
              <a:t>elzijnseconomie</a:t>
            </a:r>
            <a:r>
              <a:rPr lang="nl-NL" sz="5500" b="1" spc="-5" dirty="0">
                <a:solidFill>
                  <a:srgbClr val="FFFFFF"/>
                </a:solidFill>
                <a:latin typeface="Calibri"/>
                <a:cs typeface="Calibri"/>
              </a:rPr>
              <a:t> gaat via Noord Nederland</a:t>
            </a:r>
            <a:endParaRPr sz="55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65" y="7476976"/>
            <a:ext cx="1441526" cy="1212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389" y="2865120"/>
            <a:ext cx="11752580" cy="30494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3500" dirty="0">
                <a:solidFill>
                  <a:srgbClr val="42145F"/>
                </a:solidFill>
              </a:rPr>
              <a:t>De</a:t>
            </a:r>
            <a:r>
              <a:rPr sz="3500" spc="-20" dirty="0">
                <a:solidFill>
                  <a:srgbClr val="42145F"/>
                </a:solidFill>
              </a:rPr>
              <a:t> </a:t>
            </a:r>
            <a:r>
              <a:rPr sz="3500" dirty="0">
                <a:solidFill>
                  <a:srgbClr val="42145F"/>
                </a:solidFill>
              </a:rPr>
              <a:t>22</a:t>
            </a:r>
            <a:r>
              <a:rPr sz="3450" baseline="26570" dirty="0">
                <a:solidFill>
                  <a:srgbClr val="42145F"/>
                </a:solidFill>
              </a:rPr>
              <a:t>e</a:t>
            </a:r>
            <a:r>
              <a:rPr sz="3450" spc="405" baseline="26570" dirty="0">
                <a:solidFill>
                  <a:srgbClr val="42145F"/>
                </a:solidFill>
              </a:rPr>
              <a:t> </a:t>
            </a:r>
            <a:r>
              <a:rPr sz="3500" spc="-5" dirty="0">
                <a:solidFill>
                  <a:srgbClr val="42145F"/>
                </a:solidFill>
              </a:rPr>
              <a:t>eeuw</a:t>
            </a:r>
            <a:r>
              <a:rPr sz="3500" spc="-15" dirty="0">
                <a:solidFill>
                  <a:srgbClr val="42145F"/>
                </a:solidFill>
              </a:rPr>
              <a:t> </a:t>
            </a:r>
            <a:r>
              <a:rPr sz="3500" spc="-5" dirty="0">
                <a:solidFill>
                  <a:srgbClr val="42145F"/>
                </a:solidFill>
              </a:rPr>
              <a:t>begint</a:t>
            </a:r>
            <a:r>
              <a:rPr sz="3500" spc="-20" dirty="0">
                <a:solidFill>
                  <a:srgbClr val="42145F"/>
                </a:solidFill>
              </a:rPr>
              <a:t> </a:t>
            </a:r>
            <a:r>
              <a:rPr sz="3500" spc="-5" dirty="0">
                <a:solidFill>
                  <a:srgbClr val="42145F"/>
                </a:solidFill>
              </a:rPr>
              <a:t>nu!</a:t>
            </a:r>
            <a:endParaRPr sz="3500" dirty="0"/>
          </a:p>
          <a:p>
            <a:pPr marL="37465" marR="30480" algn="ctr">
              <a:lnSpc>
                <a:spcPct val="114300"/>
              </a:lnSpc>
            </a:pPr>
            <a:r>
              <a:rPr lang="nl-NL" sz="3500" b="0" spc="-5" dirty="0">
                <a:solidFill>
                  <a:srgbClr val="42145F"/>
                </a:solidFill>
                <a:latin typeface="Calibri"/>
                <a:cs typeface="Calibri"/>
              </a:rPr>
              <a:t/>
            </a:r>
            <a:br>
              <a:rPr lang="nl-NL" sz="3500" b="0" spc="-5" dirty="0">
                <a:solidFill>
                  <a:srgbClr val="42145F"/>
                </a:solidFill>
                <a:latin typeface="Calibri"/>
                <a:cs typeface="Calibri"/>
              </a:rPr>
            </a:br>
            <a:r>
              <a:rPr lang="nl-NL" sz="3500" b="0" spc="-5" dirty="0">
                <a:solidFill>
                  <a:srgbClr val="42145F"/>
                </a:solidFill>
                <a:latin typeface="Calibri"/>
                <a:cs typeface="Calibri"/>
              </a:rPr>
              <a:t>We staan aan </a:t>
            </a:r>
            <a:r>
              <a:rPr lang="en-NL" sz="3500" b="0" spc="-5" dirty="0">
                <a:solidFill>
                  <a:srgbClr val="42145F"/>
                </a:solidFill>
              </a:rPr>
              <a:t>h</a:t>
            </a:r>
            <a:r>
              <a:rPr lang="en-NL" sz="3500" b="0" spc="-5" dirty="0">
                <a:solidFill>
                  <a:srgbClr val="42145F"/>
                </a:solidFill>
                <a:latin typeface="Calibri"/>
                <a:cs typeface="Calibri"/>
              </a:rPr>
              <a:t>et begin van </a:t>
            </a:r>
            <a:r>
              <a:rPr lang="en-NL" sz="3500" b="0" spc="-5" dirty="0">
                <a:solidFill>
                  <a:srgbClr val="42145F"/>
                </a:solidFill>
              </a:rPr>
              <a:t>d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e noodzakelijke transitie van </a:t>
            </a:r>
            <a:r>
              <a:rPr lang="nl-NL" sz="3500" b="0" spc="-5" dirty="0">
                <a:solidFill>
                  <a:srgbClr val="42145F"/>
                </a:solidFill>
                <a:latin typeface="Calibri"/>
                <a:cs typeface="Calibri"/>
              </a:rPr>
              <a:t/>
            </a:r>
            <a:br>
              <a:rPr lang="nl-NL" sz="3500" b="0" spc="-5" dirty="0">
                <a:solidFill>
                  <a:srgbClr val="42145F"/>
                </a:solidFill>
                <a:latin typeface="Calibri"/>
                <a:cs typeface="Calibri"/>
              </a:rPr>
            </a:br>
            <a:r>
              <a:rPr sz="3500" b="0" spc="-5" dirty="0" err="1">
                <a:solidFill>
                  <a:srgbClr val="42145F"/>
                </a:solidFill>
                <a:latin typeface="Calibri"/>
                <a:cs typeface="Calibri"/>
              </a:rPr>
              <a:t>een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 economie gericht </a:t>
            </a:r>
            <a:r>
              <a:rPr sz="3500" b="0" dirty="0">
                <a:solidFill>
                  <a:srgbClr val="42145F"/>
                </a:solidFill>
                <a:latin typeface="Calibri"/>
                <a:cs typeface="Calibri"/>
              </a:rPr>
              <a:t>op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welvaart </a:t>
            </a:r>
            <a:r>
              <a:rPr sz="3500" b="0" spc="-78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naar een</a:t>
            </a:r>
            <a:r>
              <a:rPr sz="3500" b="0" spc="-1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5" dirty="0" err="1">
                <a:solidFill>
                  <a:srgbClr val="42145F"/>
                </a:solidFill>
                <a:latin typeface="Calibri"/>
                <a:cs typeface="Calibri"/>
              </a:rPr>
              <a:t>economie</a:t>
            </a:r>
            <a:r>
              <a:rPr sz="3500" b="0" spc="-1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lang="nl-NL" sz="3500" b="0" spc="-10" dirty="0">
                <a:solidFill>
                  <a:srgbClr val="42145F"/>
                </a:solidFill>
                <a:latin typeface="Calibri"/>
                <a:cs typeface="Calibri"/>
              </a:rPr>
              <a:t/>
            </a:r>
            <a:br>
              <a:rPr lang="nl-NL" sz="3500" b="0" spc="-10" dirty="0">
                <a:solidFill>
                  <a:srgbClr val="42145F"/>
                </a:solidFill>
                <a:latin typeface="Calibri"/>
                <a:cs typeface="Calibri"/>
              </a:rPr>
            </a:br>
            <a:r>
              <a:rPr sz="3500" b="0" spc="-5" dirty="0" err="1">
                <a:solidFill>
                  <a:srgbClr val="42145F"/>
                </a:solidFill>
                <a:latin typeface="Calibri"/>
                <a:cs typeface="Calibri"/>
              </a:rPr>
              <a:t>gericht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42145F"/>
                </a:solidFill>
                <a:latin typeface="Calibri"/>
                <a:cs typeface="Calibri"/>
              </a:rPr>
              <a:t>op</a:t>
            </a:r>
            <a:r>
              <a:rPr sz="3500" b="0" spc="-15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welzijn.</a:t>
            </a:r>
            <a:endParaRPr sz="35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739" y="2865120"/>
            <a:ext cx="11739880" cy="24354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sz="3500" spc="-5" dirty="0">
                <a:solidFill>
                  <a:srgbClr val="42145F"/>
                </a:solidFill>
              </a:rPr>
              <a:t>Welzijnseconomie</a:t>
            </a:r>
            <a:endParaRPr sz="3500" dirty="0"/>
          </a:p>
          <a:p>
            <a:pPr marL="12065" marR="5080" algn="ctr">
              <a:lnSpc>
                <a:spcPct val="114300"/>
              </a:lnSpc>
            </a:pPr>
            <a:r>
              <a:rPr lang="nl-NL" sz="3500" b="0" dirty="0">
                <a:solidFill>
                  <a:srgbClr val="42145F"/>
                </a:solidFill>
                <a:latin typeface="Calibri"/>
                <a:cs typeface="Calibri"/>
              </a:rPr>
              <a:t/>
            </a:r>
            <a:br>
              <a:rPr lang="nl-NL" sz="3500" b="0" dirty="0">
                <a:solidFill>
                  <a:srgbClr val="42145F"/>
                </a:solidFill>
                <a:latin typeface="Calibri"/>
                <a:cs typeface="Calibri"/>
              </a:rPr>
            </a:br>
            <a:r>
              <a:rPr sz="3500" b="0" dirty="0">
                <a:solidFill>
                  <a:srgbClr val="42145F"/>
                </a:solidFill>
                <a:latin typeface="Calibri"/>
                <a:cs typeface="Calibri"/>
              </a:rPr>
              <a:t>Is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een economie die uitgaat van de sociale en wederkerige mens, </a:t>
            </a:r>
            <a:r>
              <a:rPr sz="3500" b="0" spc="-78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en</a:t>
            </a:r>
            <a:r>
              <a:rPr sz="3500" b="0" spc="-15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minder</a:t>
            </a:r>
            <a:r>
              <a:rPr sz="3500" b="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van</a:t>
            </a:r>
            <a:r>
              <a:rPr sz="3500" b="0" spc="-1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het calculerende</a:t>
            </a:r>
            <a:r>
              <a:rPr sz="3500" b="0" spc="-15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en</a:t>
            </a:r>
            <a:r>
              <a:rPr sz="3500" b="0" spc="-1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42145F"/>
                </a:solidFill>
                <a:latin typeface="Calibri"/>
                <a:cs typeface="Calibri"/>
              </a:rPr>
              <a:t>winstjagende</a:t>
            </a:r>
            <a:r>
              <a:rPr sz="3500" b="0" spc="-2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3500" b="0" spc="-10" dirty="0">
                <a:solidFill>
                  <a:srgbClr val="42145F"/>
                </a:solidFill>
                <a:latin typeface="Calibri"/>
                <a:cs typeface="Calibri"/>
              </a:rPr>
              <a:t>individu.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3464" y="5646420"/>
            <a:ext cx="14179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2145F"/>
                </a:solidFill>
                <a:latin typeface="Calibri"/>
                <a:cs typeface="Calibri"/>
              </a:rPr>
              <a:t>(Nicky</a:t>
            </a:r>
            <a:r>
              <a:rPr sz="1400" spc="-3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2145F"/>
                </a:solidFill>
                <a:latin typeface="Calibri"/>
                <a:cs typeface="Calibri"/>
              </a:rPr>
              <a:t>Pouw,</a:t>
            </a:r>
            <a:r>
              <a:rPr sz="1400" spc="-30" dirty="0">
                <a:solidFill>
                  <a:srgbClr val="4214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2145F"/>
                </a:solidFill>
                <a:latin typeface="Calibri"/>
                <a:cs typeface="Calibri"/>
              </a:rPr>
              <a:t>2021)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uid-Limburg scoort laag op brede welvaart – WijLimburg">
            <a:extLst>
              <a:ext uri="{FF2B5EF4-FFF2-40B4-BE49-F238E27FC236}">
                <a16:creationId xmlns:a16="http://schemas.microsoft.com/office/drawing/2014/main" id="{4D507A78-DA5A-2641-922A-C1FE6BBF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elvaart ontstaat niet alleen in Den Haag - RaboResearch">
            <a:extLst>
              <a:ext uri="{FF2B5EF4-FFF2-40B4-BE49-F238E27FC236}">
                <a16:creationId xmlns:a16="http://schemas.microsoft.com/office/drawing/2014/main" id="{04826C5D-654F-0A47-83E6-F70C9466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3" y="0"/>
            <a:ext cx="1625282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2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796" y="363728"/>
            <a:ext cx="12864406" cy="221919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956944" marR="5080">
              <a:lnSpc>
                <a:spcPts val="8090"/>
              </a:lnSpc>
              <a:spcBef>
                <a:spcPts val="1105"/>
              </a:spcBef>
            </a:pPr>
            <a:r>
              <a:rPr spc="-5" dirty="0"/>
              <a:t>Nabijheid </a:t>
            </a:r>
            <a:r>
              <a:rPr spc="-5" dirty="0" err="1"/>
              <a:t>als</a:t>
            </a:r>
            <a:r>
              <a:rPr spc="-5" dirty="0"/>
              <a:t> </a:t>
            </a:r>
            <a:r>
              <a:rPr lang="nl-NL" spc="-5" dirty="0"/>
              <a:t>cruciaal</a:t>
            </a:r>
            <a:r>
              <a:rPr spc="-5" dirty="0"/>
              <a:t> sturend </a:t>
            </a:r>
            <a:r>
              <a:rPr spc="-1685" dirty="0"/>
              <a:t> </a:t>
            </a:r>
            <a:r>
              <a:rPr spc="-5" dirty="0"/>
              <a:t>ruimtelijk</a:t>
            </a:r>
            <a:r>
              <a:rPr spc="5" dirty="0"/>
              <a:t> </a:t>
            </a:r>
            <a:r>
              <a:rPr spc="-5" dirty="0"/>
              <a:t>principe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63" y="7476976"/>
            <a:ext cx="1441529" cy="12123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AE848D7A-1AB4-6F4C-93E8-D0574D4C4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8942"/>
          <a:stretch/>
        </p:blipFill>
        <p:spPr>
          <a:xfrm>
            <a:off x="8585200" y="690970"/>
            <a:ext cx="5867400" cy="7762059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8CF40CD5-2990-844D-B62C-68E19D134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10183"/>
          <a:stretch/>
        </p:blipFill>
        <p:spPr>
          <a:xfrm>
            <a:off x="3288254" y="701584"/>
            <a:ext cx="5867400" cy="7604216"/>
          </a:xfrm>
          <a:prstGeom prst="rect">
            <a:avLst/>
          </a:prstGeom>
        </p:spPr>
      </p:pic>
      <p:pic>
        <p:nvPicPr>
          <p:cNvPr id="11" name="object 4">
            <a:extLst>
              <a:ext uri="{FF2B5EF4-FFF2-40B4-BE49-F238E27FC236}">
                <a16:creationId xmlns:a16="http://schemas.microsoft.com/office/drawing/2014/main" id="{4A79E840-861E-6F45-BCAE-5166E3D8FD5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6C5B653E-6B0C-4A4D-84C1-AC2247FEDF6A}"/>
              </a:ext>
            </a:extLst>
          </p:cNvPr>
          <p:cNvSpPr txBox="1"/>
          <p:nvPr/>
        </p:nvSpPr>
        <p:spPr>
          <a:xfrm>
            <a:off x="7366000" y="7581889"/>
            <a:ext cx="3772199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nl-NL" sz="3500" spc="-5" dirty="0">
              <a:solidFill>
                <a:srgbClr val="4214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400" spc="-5" dirty="0">
                <a:solidFill>
                  <a:srgbClr val="42145F"/>
                </a:solidFill>
                <a:latin typeface="Calibri"/>
                <a:cs typeface="Calibri"/>
              </a:rPr>
              <a:t>Bron: Follow The Money &amp; CBS 2021</a:t>
            </a:r>
            <a:endParaRPr lang="nl-NL"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74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17C3E61F-4D25-7341-8BC8-AE104D2C6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 b="23333"/>
          <a:stretch/>
        </p:blipFill>
        <p:spPr>
          <a:xfrm>
            <a:off x="3250600" y="655801"/>
            <a:ext cx="5868000" cy="7606456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767C173C-1955-4A4B-907E-3120E65EA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9" b="23571"/>
          <a:stretch/>
        </p:blipFill>
        <p:spPr>
          <a:xfrm>
            <a:off x="8584600" y="951705"/>
            <a:ext cx="5868000" cy="7310552"/>
          </a:xfrm>
          <a:prstGeom prst="rect">
            <a:avLst/>
          </a:prstGeom>
        </p:spPr>
      </p:pic>
      <p:pic>
        <p:nvPicPr>
          <p:cNvPr id="16" name="object 4">
            <a:extLst>
              <a:ext uri="{FF2B5EF4-FFF2-40B4-BE49-F238E27FC236}">
                <a16:creationId xmlns:a16="http://schemas.microsoft.com/office/drawing/2014/main" id="{C360B092-AF48-6D46-A055-0971717C0B0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8AE6F33E-923A-D146-BFBA-B285563F0A68}"/>
              </a:ext>
            </a:extLst>
          </p:cNvPr>
          <p:cNvSpPr txBox="1"/>
          <p:nvPr/>
        </p:nvSpPr>
        <p:spPr>
          <a:xfrm>
            <a:off x="7366000" y="7581889"/>
            <a:ext cx="3772199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nl-NL" sz="3500" spc="-5" dirty="0">
              <a:solidFill>
                <a:srgbClr val="4214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400" spc="-5" dirty="0">
                <a:solidFill>
                  <a:srgbClr val="42145F"/>
                </a:solidFill>
                <a:latin typeface="Calibri"/>
                <a:cs typeface="Calibri"/>
              </a:rPr>
              <a:t>Bron: Follow The Money &amp; CBS 2021</a:t>
            </a:r>
            <a:endParaRPr lang="nl-NL"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99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AA7C31D-E169-BD4F-9CD5-5F0CC369D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16667"/>
          <a:stretch/>
        </p:blipFill>
        <p:spPr>
          <a:xfrm>
            <a:off x="3250600" y="948801"/>
            <a:ext cx="5868000" cy="7204599"/>
          </a:xfrm>
          <a:prstGeom prst="rect">
            <a:avLst/>
          </a:prstGeom>
        </p:spPr>
      </p:pic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029E0CBF-2791-BE4C-8837-7F9B586D0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8" b="17033"/>
          <a:stretch/>
        </p:blipFill>
        <p:spPr>
          <a:xfrm>
            <a:off x="8577957" y="799305"/>
            <a:ext cx="5868000" cy="7310553"/>
          </a:xfrm>
          <a:prstGeom prst="rect">
            <a:avLst/>
          </a:prstGeom>
        </p:spPr>
      </p:pic>
      <p:pic>
        <p:nvPicPr>
          <p:cNvPr id="14" name="object 4">
            <a:extLst>
              <a:ext uri="{FF2B5EF4-FFF2-40B4-BE49-F238E27FC236}">
                <a16:creationId xmlns:a16="http://schemas.microsoft.com/office/drawing/2014/main" id="{45E5B165-A22A-7F42-9BF6-B94FDD25E87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DFE93F23-96D6-E84F-B7E4-B8F2FB32807C}"/>
              </a:ext>
            </a:extLst>
          </p:cNvPr>
          <p:cNvSpPr txBox="1"/>
          <p:nvPr/>
        </p:nvSpPr>
        <p:spPr>
          <a:xfrm>
            <a:off x="7366000" y="7581889"/>
            <a:ext cx="3772199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nl-NL" sz="3500" spc="-5" dirty="0">
              <a:solidFill>
                <a:srgbClr val="4214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400" spc="-5" dirty="0">
                <a:solidFill>
                  <a:srgbClr val="42145F"/>
                </a:solidFill>
                <a:latin typeface="Calibri"/>
                <a:cs typeface="Calibri"/>
              </a:rPr>
              <a:t>Bron: Follow The Money &amp; CBS 2021</a:t>
            </a:r>
            <a:endParaRPr lang="nl-NL"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05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3999"/>
                </a:lnTo>
                <a:lnTo>
                  <a:pt x="16256000" y="9143999"/>
                </a:lnTo>
                <a:lnTo>
                  <a:pt x="16256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739" y="175760"/>
            <a:ext cx="13012699" cy="83924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9429" y="7547864"/>
            <a:ext cx="8137525" cy="1037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46050" marR="5080" indent="-133350">
              <a:lnSpc>
                <a:spcPct val="101200"/>
              </a:lnSpc>
              <a:spcBef>
                <a:spcPts val="50"/>
              </a:spcBef>
            </a:pPr>
            <a:r>
              <a:rPr sz="3300" b="1" dirty="0">
                <a:latin typeface="Calibri"/>
                <a:cs typeface="Calibri"/>
              </a:rPr>
              <a:t>In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spc="5" dirty="0">
                <a:latin typeface="Calibri"/>
                <a:cs typeface="Calibri"/>
              </a:rPr>
              <a:t>het tijdperk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spc="10" dirty="0">
                <a:latin typeface="Calibri"/>
                <a:cs typeface="Calibri"/>
              </a:rPr>
              <a:t>van </a:t>
            </a:r>
            <a:r>
              <a:rPr sz="3300" b="1" i="1" spc="10" dirty="0">
                <a:latin typeface="Calibri-BoldItalic"/>
                <a:cs typeface="Calibri-BoldItalic"/>
              </a:rPr>
              <a:t>post-fordism</a:t>
            </a:r>
            <a:r>
              <a:rPr sz="3300" b="1" i="1" spc="20" dirty="0">
                <a:latin typeface="Calibri-BoldItalic"/>
                <a:cs typeface="Calibri-BoldItalic"/>
              </a:rPr>
              <a:t> </a:t>
            </a:r>
            <a:r>
              <a:rPr sz="3300" b="1" spc="10" dirty="0">
                <a:latin typeface="Calibri"/>
                <a:cs typeface="Calibri"/>
              </a:rPr>
              <a:t>staat</a:t>
            </a:r>
            <a:r>
              <a:rPr sz="3300" b="1" spc="5" dirty="0">
                <a:latin typeface="Calibri"/>
                <a:cs typeface="Calibri"/>
              </a:rPr>
              <a:t> de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spc="10" dirty="0">
                <a:latin typeface="Calibri"/>
                <a:cs typeface="Calibri"/>
              </a:rPr>
              <a:t>mens </a:t>
            </a:r>
            <a:r>
              <a:rPr sz="3300" b="1" spc="-735" dirty="0">
                <a:latin typeface="Calibri"/>
                <a:cs typeface="Calibri"/>
              </a:rPr>
              <a:t> </a:t>
            </a:r>
            <a:r>
              <a:rPr sz="3300" b="1" spc="10" dirty="0">
                <a:latin typeface="Calibri"/>
                <a:cs typeface="Calibri"/>
              </a:rPr>
              <a:t>centraal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10" dirty="0">
                <a:latin typeface="Calibri"/>
                <a:cs typeface="Calibri"/>
              </a:rPr>
              <a:t>als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10" dirty="0">
                <a:latin typeface="Calibri"/>
                <a:cs typeface="Calibri"/>
              </a:rPr>
              <a:t>‘meest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10" dirty="0">
                <a:latin typeface="Calibri"/>
                <a:cs typeface="Calibri"/>
              </a:rPr>
              <a:t>kritische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10" dirty="0">
                <a:latin typeface="Calibri"/>
                <a:cs typeface="Calibri"/>
              </a:rPr>
              <a:t>productiefactor’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et project Holwerd aan Zee - Holwerd aan Zee">
            <a:extLst>
              <a:ext uri="{FF2B5EF4-FFF2-40B4-BE49-F238E27FC236}">
                <a16:creationId xmlns:a16="http://schemas.microsoft.com/office/drawing/2014/main" id="{B9E6CD32-97B4-A648-99B8-F1CD4396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36" y="1600200"/>
            <a:ext cx="10232628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245EA929-4032-7A49-B3C9-69F6826F4789}"/>
              </a:ext>
            </a:extLst>
          </p:cNvPr>
          <p:cNvSpPr txBox="1"/>
          <p:nvPr/>
        </p:nvSpPr>
        <p:spPr>
          <a:xfrm>
            <a:off x="2260600" y="691662"/>
            <a:ext cx="10904855" cy="3054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b="1" spc="-5" dirty="0">
                <a:solidFill>
                  <a:srgbClr val="42145F"/>
                </a:solidFill>
                <a:latin typeface="Calibri"/>
                <a:cs typeface="Calibri"/>
              </a:rPr>
              <a:t>Versterk de lokale eigenheid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nl-NL" sz="3500" spc="-5" dirty="0">
              <a:solidFill>
                <a:srgbClr val="4214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>
                <a:solidFill>
                  <a:srgbClr val="42145F"/>
                </a:solidFill>
                <a:latin typeface="Calibri"/>
                <a:cs typeface="Calibri"/>
              </a:rPr>
              <a:t>Holwerd aan Zee</a:t>
            </a:r>
            <a:endParaRPr sz="3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 dirty="0">
              <a:latin typeface="Calibri"/>
              <a:cs typeface="Calibri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9DE0B976-5E38-F64D-B1DA-BE98E7BEC3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4336" y="2846420"/>
            <a:ext cx="14850110" cy="6365875"/>
            <a:chOff x="1214336" y="2846420"/>
            <a:chExt cx="14850110" cy="6365875"/>
          </a:xfrm>
        </p:grpSpPr>
        <p:sp>
          <p:nvSpPr>
            <p:cNvPr id="3" name="object 3"/>
            <p:cNvSpPr/>
            <p:nvPr/>
          </p:nvSpPr>
          <p:spPr>
            <a:xfrm>
              <a:off x="2869332" y="4572000"/>
              <a:ext cx="13194665" cy="0"/>
            </a:xfrm>
            <a:custGeom>
              <a:avLst/>
              <a:gdLst/>
              <a:ahLst/>
              <a:cxnLst/>
              <a:rect l="l" t="t" r="r" b="b"/>
              <a:pathLst>
                <a:path w="13194665">
                  <a:moveTo>
                    <a:pt x="0" y="0"/>
                  </a:moveTo>
                  <a:lnTo>
                    <a:pt x="13194665" y="0"/>
                  </a:lnTo>
                </a:path>
              </a:pathLst>
            </a:custGeom>
            <a:ln w="6773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2070" y="2934723"/>
              <a:ext cx="8091805" cy="6209665"/>
            </a:xfrm>
            <a:custGeom>
              <a:avLst/>
              <a:gdLst/>
              <a:ahLst/>
              <a:cxnLst/>
              <a:rect l="l" t="t" r="r" b="b"/>
              <a:pathLst>
                <a:path w="8091805" h="6209665">
                  <a:moveTo>
                    <a:pt x="0" y="6209276"/>
                  </a:moveTo>
                  <a:lnTo>
                    <a:pt x="4155263" y="2054013"/>
                  </a:lnTo>
                  <a:lnTo>
                    <a:pt x="5096324" y="2995083"/>
                  </a:lnTo>
                  <a:lnTo>
                    <a:pt x="7331550" y="759849"/>
                  </a:lnTo>
                  <a:lnTo>
                    <a:pt x="8091408" y="0"/>
                  </a:lnTo>
                </a:path>
              </a:pathLst>
            </a:custGeom>
            <a:ln w="135466">
              <a:solidFill>
                <a:srgbClr val="50CD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1544" y="2846425"/>
              <a:ext cx="4120515" cy="3083560"/>
            </a:xfrm>
            <a:custGeom>
              <a:avLst/>
              <a:gdLst/>
              <a:ahLst/>
              <a:cxnLst/>
              <a:rect l="l" t="t" r="r" b="b"/>
              <a:pathLst>
                <a:path w="4120515" h="3083560">
                  <a:moveTo>
                    <a:pt x="95783" y="2238108"/>
                  </a:moveTo>
                  <a:lnTo>
                    <a:pt x="0" y="2142325"/>
                  </a:lnTo>
                  <a:lnTo>
                    <a:pt x="0" y="2333904"/>
                  </a:lnTo>
                  <a:lnTo>
                    <a:pt x="95783" y="2238108"/>
                  </a:lnTo>
                  <a:close/>
                </a:path>
                <a:path w="4120515" h="3083560">
                  <a:moveTo>
                    <a:pt x="1132624" y="3083382"/>
                  </a:moveTo>
                  <a:lnTo>
                    <a:pt x="1128433" y="2896006"/>
                  </a:lnTo>
                  <a:lnTo>
                    <a:pt x="1036840" y="2987598"/>
                  </a:lnTo>
                  <a:lnTo>
                    <a:pt x="1132624" y="3083382"/>
                  </a:lnTo>
                  <a:close/>
                </a:path>
                <a:path w="4120515" h="3083560">
                  <a:moveTo>
                    <a:pt x="4120223" y="0"/>
                  </a:moveTo>
                  <a:lnTo>
                    <a:pt x="3851592" y="9791"/>
                  </a:lnTo>
                  <a:lnTo>
                    <a:pt x="4110444" y="268643"/>
                  </a:lnTo>
                  <a:lnTo>
                    <a:pt x="4120223" y="0"/>
                  </a:lnTo>
                  <a:close/>
                </a:path>
              </a:pathLst>
            </a:custGeom>
            <a:solidFill>
              <a:srgbClr val="50CD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1544" y="4988750"/>
              <a:ext cx="1132840" cy="941069"/>
            </a:xfrm>
            <a:custGeom>
              <a:avLst/>
              <a:gdLst/>
              <a:ahLst/>
              <a:cxnLst/>
              <a:rect l="l" t="t" r="r" b="b"/>
              <a:pathLst>
                <a:path w="1132839" h="941070">
                  <a:moveTo>
                    <a:pt x="95783" y="95783"/>
                  </a:moveTo>
                  <a:lnTo>
                    <a:pt x="0" y="0"/>
                  </a:lnTo>
                  <a:lnTo>
                    <a:pt x="0" y="191579"/>
                  </a:lnTo>
                  <a:lnTo>
                    <a:pt x="95783" y="95783"/>
                  </a:lnTo>
                  <a:close/>
                </a:path>
                <a:path w="1132839" h="941070">
                  <a:moveTo>
                    <a:pt x="1132636" y="749477"/>
                  </a:moveTo>
                  <a:lnTo>
                    <a:pt x="1036853" y="845273"/>
                  </a:lnTo>
                  <a:lnTo>
                    <a:pt x="1132636" y="941057"/>
                  </a:lnTo>
                  <a:lnTo>
                    <a:pt x="1132636" y="749477"/>
                  </a:lnTo>
                  <a:close/>
                </a:path>
              </a:pathLst>
            </a:custGeom>
            <a:solidFill>
              <a:srgbClr val="49B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92000" y="927993"/>
            <a:ext cx="2485390" cy="0"/>
          </a:xfrm>
          <a:custGeom>
            <a:avLst/>
            <a:gdLst/>
            <a:ahLst/>
            <a:cxnLst/>
            <a:rect l="l" t="t" r="r" b="b"/>
            <a:pathLst>
              <a:path w="2485390">
                <a:moveTo>
                  <a:pt x="0" y="0"/>
                </a:moveTo>
                <a:lnTo>
                  <a:pt x="2485330" y="0"/>
                </a:lnTo>
              </a:path>
            </a:pathLst>
          </a:custGeom>
          <a:ln w="6773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9300" y="966189"/>
            <a:ext cx="1065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25" dirty="0">
                <a:solidFill>
                  <a:srgbClr val="535353"/>
                </a:solidFill>
                <a:latin typeface="Arial"/>
                <a:cs typeface="Arial"/>
              </a:rPr>
              <a:t>o</a:t>
            </a:r>
            <a:r>
              <a:rPr sz="1200" spc="-40" dirty="0">
                <a:solidFill>
                  <a:srgbClr val="535353"/>
                </a:solidFill>
                <a:latin typeface="Arial"/>
                <a:cs typeface="Arial"/>
              </a:rPr>
              <a:t>v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535353"/>
                </a:solidFill>
                <a:latin typeface="Arial"/>
                <a:cs typeface="Arial"/>
              </a:rPr>
              <a:t>mb</a:t>
            </a:r>
            <a:r>
              <a:rPr sz="1200" spc="-1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535353"/>
                </a:solidFill>
                <a:latin typeface="Arial"/>
                <a:cs typeface="Arial"/>
              </a:rPr>
              <a:t>r</a:t>
            </a:r>
            <a:r>
              <a:rPr sz="1200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sz="1200" spc="50" dirty="0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sz="1200" spc="-40" dirty="0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sz="1200" spc="-245" dirty="0">
                <a:solidFill>
                  <a:srgbClr val="535353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6663" y="150240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O</a:t>
            </a:r>
            <a:r>
              <a:rPr sz="1200" spc="-2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85" dirty="0">
                <a:solidFill>
                  <a:srgbClr val="535353"/>
                </a:solidFill>
                <a:latin typeface="Arial"/>
                <a:cs typeface="Arial"/>
              </a:rPr>
              <a:t>t</a:t>
            </a:r>
            <a:r>
              <a:rPr sz="1200" spc="50" dirty="0">
                <a:solidFill>
                  <a:srgbClr val="535353"/>
                </a:solidFill>
                <a:latin typeface="Arial"/>
                <a:cs typeface="Arial"/>
              </a:rPr>
              <a:t>w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535353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535353"/>
                </a:solidFill>
                <a:latin typeface="Arial"/>
                <a:cs typeface="Arial"/>
              </a:rPr>
              <a:t>p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20" dirty="0">
                <a:solidFill>
                  <a:srgbClr val="535353"/>
                </a:solidFill>
                <a:latin typeface="Arial"/>
                <a:cs typeface="Arial"/>
              </a:rPr>
              <a:t>d</a:t>
            </a:r>
            <a:r>
              <a:rPr sz="1200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d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20" dirty="0">
                <a:solidFill>
                  <a:srgbClr val="535353"/>
                </a:solidFill>
                <a:latin typeface="Arial"/>
                <a:cs typeface="Arial"/>
              </a:rPr>
              <a:t>k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35353"/>
                </a:solidFill>
                <a:latin typeface="Arial"/>
                <a:cs typeface="Arial"/>
              </a:rPr>
              <a:t>h</a:t>
            </a:r>
            <a:r>
              <a:rPr sz="1200" spc="-70" dirty="0">
                <a:solidFill>
                  <a:srgbClr val="535353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535353"/>
                </a:solidFill>
                <a:latin typeface="Arial"/>
                <a:cs typeface="Arial"/>
              </a:rPr>
              <a:t>d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l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300" y="150240"/>
            <a:ext cx="244665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Ontwerpatelier </a:t>
            </a:r>
            <a:r>
              <a:rPr sz="1200" b="1" spc="-50" dirty="0">
                <a:solidFill>
                  <a:srgbClr val="535353"/>
                </a:solidFill>
                <a:latin typeface="Arial"/>
                <a:cs typeface="Arial"/>
              </a:rPr>
              <a:t>Rijksbouwmeesters </a:t>
            </a:r>
            <a:r>
              <a:rPr sz="1200" b="1" spc="-32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535353"/>
                </a:solidFill>
                <a:latin typeface="Arial"/>
                <a:cs typeface="Arial"/>
              </a:rPr>
              <a:t>Agenda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1640" y="8529193"/>
            <a:ext cx="1385570" cy="422909"/>
            <a:chOff x="241640" y="8529193"/>
            <a:chExt cx="1385570" cy="422909"/>
          </a:xfrm>
        </p:grpSpPr>
        <p:sp>
          <p:nvSpPr>
            <p:cNvPr id="12" name="object 12"/>
            <p:cNvSpPr/>
            <p:nvPr/>
          </p:nvSpPr>
          <p:spPr>
            <a:xfrm>
              <a:off x="534424" y="8529193"/>
              <a:ext cx="25400" cy="156845"/>
            </a:xfrm>
            <a:custGeom>
              <a:avLst/>
              <a:gdLst/>
              <a:ahLst/>
              <a:cxnLst/>
              <a:rect l="l" t="t" r="r" b="b"/>
              <a:pathLst>
                <a:path w="25400" h="156845">
                  <a:moveTo>
                    <a:pt x="25112" y="0"/>
                  </a:moveTo>
                  <a:lnTo>
                    <a:pt x="0" y="0"/>
                  </a:lnTo>
                  <a:lnTo>
                    <a:pt x="0" y="156768"/>
                  </a:lnTo>
                  <a:lnTo>
                    <a:pt x="25112" y="156768"/>
                  </a:lnTo>
                  <a:lnTo>
                    <a:pt x="25112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640" y="8529193"/>
              <a:ext cx="1385270" cy="42280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92000" y="7766736"/>
            <a:ext cx="637540" cy="681355"/>
          </a:xfrm>
          <a:custGeom>
            <a:avLst/>
            <a:gdLst/>
            <a:ahLst/>
            <a:cxnLst/>
            <a:rect l="l" t="t" r="r" b="b"/>
            <a:pathLst>
              <a:path w="637540" h="681354">
                <a:moveTo>
                  <a:pt x="332773" y="0"/>
                </a:moveTo>
                <a:lnTo>
                  <a:pt x="289432" y="2732"/>
                </a:lnTo>
                <a:lnTo>
                  <a:pt x="247308" y="10797"/>
                </a:lnTo>
                <a:lnTo>
                  <a:pt x="206886" y="23995"/>
                </a:lnTo>
                <a:lnTo>
                  <a:pt x="168654" y="42130"/>
                </a:lnTo>
                <a:lnTo>
                  <a:pt x="133098" y="65001"/>
                </a:lnTo>
                <a:lnTo>
                  <a:pt x="100705" y="92411"/>
                </a:lnTo>
                <a:lnTo>
                  <a:pt x="71961" y="124161"/>
                </a:lnTo>
                <a:lnTo>
                  <a:pt x="47352" y="160053"/>
                </a:lnTo>
                <a:lnTo>
                  <a:pt x="27365" y="199889"/>
                </a:lnTo>
                <a:lnTo>
                  <a:pt x="12486" y="243469"/>
                </a:lnTo>
                <a:lnTo>
                  <a:pt x="3202" y="290596"/>
                </a:lnTo>
                <a:lnTo>
                  <a:pt x="0" y="341071"/>
                </a:lnTo>
                <a:lnTo>
                  <a:pt x="3098" y="391527"/>
                </a:lnTo>
                <a:lnTo>
                  <a:pt x="12111" y="438604"/>
                </a:lnTo>
                <a:lnTo>
                  <a:pt x="26616" y="482108"/>
                </a:lnTo>
                <a:lnTo>
                  <a:pt x="46191" y="521849"/>
                </a:lnTo>
                <a:lnTo>
                  <a:pt x="70414" y="557633"/>
                </a:lnTo>
                <a:lnTo>
                  <a:pt x="98862" y="589269"/>
                </a:lnTo>
                <a:lnTo>
                  <a:pt x="131112" y="616565"/>
                </a:lnTo>
                <a:lnTo>
                  <a:pt x="166741" y="639328"/>
                </a:lnTo>
                <a:lnTo>
                  <a:pt x="205329" y="657367"/>
                </a:lnTo>
                <a:lnTo>
                  <a:pt x="246451" y="670490"/>
                </a:lnTo>
                <a:lnTo>
                  <a:pt x="289686" y="678505"/>
                </a:lnTo>
                <a:lnTo>
                  <a:pt x="334611" y="681219"/>
                </a:lnTo>
                <a:lnTo>
                  <a:pt x="392476" y="676908"/>
                </a:lnTo>
                <a:lnTo>
                  <a:pt x="443883" y="664760"/>
                </a:lnTo>
                <a:lnTo>
                  <a:pt x="489001" y="645950"/>
                </a:lnTo>
                <a:lnTo>
                  <a:pt x="527996" y="621655"/>
                </a:lnTo>
                <a:lnTo>
                  <a:pt x="561035" y="593051"/>
                </a:lnTo>
                <a:lnTo>
                  <a:pt x="588285" y="561313"/>
                </a:lnTo>
                <a:lnTo>
                  <a:pt x="609913" y="527619"/>
                </a:lnTo>
                <a:lnTo>
                  <a:pt x="636972" y="459062"/>
                </a:lnTo>
                <a:lnTo>
                  <a:pt x="518058" y="423113"/>
                </a:lnTo>
                <a:lnTo>
                  <a:pt x="502960" y="460374"/>
                </a:lnTo>
                <a:lnTo>
                  <a:pt x="478040" y="496442"/>
                </a:lnTo>
                <a:lnTo>
                  <a:pt x="442324" y="527246"/>
                </a:lnTo>
                <a:lnTo>
                  <a:pt x="394839" y="548715"/>
                </a:lnTo>
                <a:lnTo>
                  <a:pt x="334611" y="556776"/>
                </a:lnTo>
                <a:lnTo>
                  <a:pt x="290291" y="552132"/>
                </a:lnTo>
                <a:lnTo>
                  <a:pt x="248453" y="538361"/>
                </a:lnTo>
                <a:lnTo>
                  <a:pt x="210679" y="515705"/>
                </a:lnTo>
                <a:lnTo>
                  <a:pt x="178547" y="484406"/>
                </a:lnTo>
                <a:lnTo>
                  <a:pt x="153640" y="444706"/>
                </a:lnTo>
                <a:lnTo>
                  <a:pt x="137536" y="396847"/>
                </a:lnTo>
                <a:lnTo>
                  <a:pt x="131817" y="341071"/>
                </a:lnTo>
                <a:lnTo>
                  <a:pt x="137821" y="282239"/>
                </a:lnTo>
                <a:lnTo>
                  <a:pt x="154564" y="232856"/>
                </a:lnTo>
                <a:lnTo>
                  <a:pt x="180144" y="192779"/>
                </a:lnTo>
                <a:lnTo>
                  <a:pt x="212657" y="161860"/>
                </a:lnTo>
                <a:lnTo>
                  <a:pt x="250202" y="139955"/>
                </a:lnTo>
                <a:lnTo>
                  <a:pt x="290875" y="126918"/>
                </a:lnTo>
                <a:lnTo>
                  <a:pt x="332773" y="122605"/>
                </a:lnTo>
                <a:lnTo>
                  <a:pt x="393500" y="130296"/>
                </a:lnTo>
                <a:lnTo>
                  <a:pt x="440513" y="150951"/>
                </a:lnTo>
                <a:lnTo>
                  <a:pt x="475138" y="180942"/>
                </a:lnTo>
                <a:lnTo>
                  <a:pt x="498701" y="216642"/>
                </a:lnTo>
                <a:lnTo>
                  <a:pt x="512529" y="254423"/>
                </a:lnTo>
                <a:lnTo>
                  <a:pt x="632366" y="216628"/>
                </a:lnTo>
                <a:lnTo>
                  <a:pt x="604966" y="146536"/>
                </a:lnTo>
                <a:lnTo>
                  <a:pt x="583372" y="113349"/>
                </a:lnTo>
                <a:lnTo>
                  <a:pt x="556293" y="82666"/>
                </a:lnTo>
                <a:lnTo>
                  <a:pt x="523561" y="55435"/>
                </a:lnTo>
                <a:lnTo>
                  <a:pt x="485011" y="32604"/>
                </a:lnTo>
                <a:lnTo>
                  <a:pt x="440474" y="15123"/>
                </a:lnTo>
                <a:lnTo>
                  <a:pt x="389784" y="3938"/>
                </a:lnTo>
                <a:lnTo>
                  <a:pt x="332773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3539" y="7909757"/>
            <a:ext cx="372110" cy="523240"/>
          </a:xfrm>
          <a:custGeom>
            <a:avLst/>
            <a:gdLst/>
            <a:ahLst/>
            <a:cxnLst/>
            <a:rect l="l" t="t" r="r" b="b"/>
            <a:pathLst>
              <a:path w="372109" h="523240">
                <a:moveTo>
                  <a:pt x="204275" y="0"/>
                </a:moveTo>
                <a:lnTo>
                  <a:pt x="0" y="0"/>
                </a:lnTo>
                <a:lnTo>
                  <a:pt x="0" y="522859"/>
                </a:lnTo>
                <a:lnTo>
                  <a:pt x="102505" y="522859"/>
                </a:lnTo>
                <a:lnTo>
                  <a:pt x="102505" y="321530"/>
                </a:lnTo>
                <a:lnTo>
                  <a:pt x="266159" y="321530"/>
                </a:lnTo>
                <a:lnTo>
                  <a:pt x="259588" y="308991"/>
                </a:lnTo>
                <a:lnTo>
                  <a:pt x="305919" y="287696"/>
                </a:lnTo>
                <a:lnTo>
                  <a:pt x="340982" y="254788"/>
                </a:lnTo>
                <a:lnTo>
                  <a:pt x="351868" y="233773"/>
                </a:lnTo>
                <a:lnTo>
                  <a:pt x="102505" y="233773"/>
                </a:lnTo>
                <a:lnTo>
                  <a:pt x="102505" y="88493"/>
                </a:lnTo>
                <a:lnTo>
                  <a:pt x="354207" y="88493"/>
                </a:lnTo>
                <a:lnTo>
                  <a:pt x="350349" y="78772"/>
                </a:lnTo>
                <a:lnTo>
                  <a:pt x="325775" y="46368"/>
                </a:lnTo>
                <a:lnTo>
                  <a:pt x="292719" y="21523"/>
                </a:lnTo>
                <a:lnTo>
                  <a:pt x="251960" y="5609"/>
                </a:lnTo>
                <a:lnTo>
                  <a:pt x="204275" y="0"/>
                </a:lnTo>
                <a:close/>
              </a:path>
              <a:path w="372109" h="523240">
                <a:moveTo>
                  <a:pt x="266159" y="321530"/>
                </a:moveTo>
                <a:lnTo>
                  <a:pt x="155608" y="321530"/>
                </a:lnTo>
                <a:lnTo>
                  <a:pt x="258114" y="522859"/>
                </a:lnTo>
                <a:lnTo>
                  <a:pt x="371678" y="522859"/>
                </a:lnTo>
                <a:lnTo>
                  <a:pt x="266159" y="321530"/>
                </a:lnTo>
                <a:close/>
              </a:path>
              <a:path w="372109" h="523240">
                <a:moveTo>
                  <a:pt x="354207" y="88493"/>
                </a:moveTo>
                <a:lnTo>
                  <a:pt x="185106" y="88493"/>
                </a:lnTo>
                <a:lnTo>
                  <a:pt x="219674" y="93678"/>
                </a:lnTo>
                <a:lnTo>
                  <a:pt x="245392" y="108405"/>
                </a:lnTo>
                <a:lnTo>
                  <a:pt x="261431" y="131427"/>
                </a:lnTo>
                <a:lnTo>
                  <a:pt x="266962" y="161501"/>
                </a:lnTo>
                <a:lnTo>
                  <a:pt x="261431" y="190839"/>
                </a:lnTo>
                <a:lnTo>
                  <a:pt x="245392" y="213677"/>
                </a:lnTo>
                <a:lnTo>
                  <a:pt x="219674" y="228495"/>
                </a:lnTo>
                <a:lnTo>
                  <a:pt x="185106" y="233773"/>
                </a:lnTo>
                <a:lnTo>
                  <a:pt x="351868" y="233773"/>
                </a:lnTo>
                <a:lnTo>
                  <a:pt x="363186" y="211925"/>
                </a:lnTo>
                <a:lnTo>
                  <a:pt x="370941" y="160765"/>
                </a:lnTo>
                <a:lnTo>
                  <a:pt x="365663" y="117362"/>
                </a:lnTo>
                <a:lnTo>
                  <a:pt x="354207" y="8849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0755" y="8125236"/>
            <a:ext cx="260350" cy="307975"/>
          </a:xfrm>
          <a:custGeom>
            <a:avLst/>
            <a:gdLst/>
            <a:ahLst/>
            <a:cxnLst/>
            <a:rect l="l" t="t" r="r" b="b"/>
            <a:pathLst>
              <a:path w="260350" h="307975">
                <a:moveTo>
                  <a:pt x="246548" y="63127"/>
                </a:moveTo>
                <a:lnTo>
                  <a:pt x="130979" y="63127"/>
                </a:lnTo>
                <a:lnTo>
                  <a:pt x="152567" y="66123"/>
                </a:lnTo>
                <a:lnTo>
                  <a:pt x="167849" y="74264"/>
                </a:lnTo>
                <a:lnTo>
                  <a:pt x="176937" y="86276"/>
                </a:lnTo>
                <a:lnTo>
                  <a:pt x="179942" y="100888"/>
                </a:lnTo>
                <a:lnTo>
                  <a:pt x="178854" y="108012"/>
                </a:lnTo>
                <a:lnTo>
                  <a:pt x="175222" y="114087"/>
                </a:lnTo>
                <a:lnTo>
                  <a:pt x="168494" y="118725"/>
                </a:lnTo>
                <a:lnTo>
                  <a:pt x="158115" y="121539"/>
                </a:lnTo>
                <a:lnTo>
                  <a:pt x="86724" y="132156"/>
                </a:lnTo>
                <a:lnTo>
                  <a:pt x="52767" y="141575"/>
                </a:lnTo>
                <a:lnTo>
                  <a:pt x="25223" y="159291"/>
                </a:lnTo>
                <a:lnTo>
                  <a:pt x="6748" y="185415"/>
                </a:lnTo>
                <a:lnTo>
                  <a:pt x="0" y="220057"/>
                </a:lnTo>
                <a:lnTo>
                  <a:pt x="6868" y="252867"/>
                </a:lnTo>
                <a:lnTo>
                  <a:pt x="26623" y="280752"/>
                </a:lnTo>
                <a:lnTo>
                  <a:pt x="57992" y="300119"/>
                </a:lnTo>
                <a:lnTo>
                  <a:pt x="99703" y="307373"/>
                </a:lnTo>
                <a:lnTo>
                  <a:pt x="129166" y="303879"/>
                </a:lnTo>
                <a:lnTo>
                  <a:pt x="153097" y="294465"/>
                </a:lnTo>
                <a:lnTo>
                  <a:pt x="171718" y="280738"/>
                </a:lnTo>
                <a:lnTo>
                  <a:pt x="185250" y="264303"/>
                </a:lnTo>
                <a:lnTo>
                  <a:pt x="256911" y="264303"/>
                </a:lnTo>
                <a:lnTo>
                  <a:pt x="256633" y="253094"/>
                </a:lnTo>
                <a:lnTo>
                  <a:pt x="256633" y="248970"/>
                </a:lnTo>
                <a:lnTo>
                  <a:pt x="116221" y="248970"/>
                </a:lnTo>
                <a:lnTo>
                  <a:pt x="99621" y="246121"/>
                </a:lnTo>
                <a:lnTo>
                  <a:pt x="87833" y="238568"/>
                </a:lnTo>
                <a:lnTo>
                  <a:pt x="80800" y="227807"/>
                </a:lnTo>
                <a:lnTo>
                  <a:pt x="78469" y="215332"/>
                </a:lnTo>
                <a:lnTo>
                  <a:pt x="81270" y="200578"/>
                </a:lnTo>
                <a:lnTo>
                  <a:pt x="88939" y="189748"/>
                </a:lnTo>
                <a:lnTo>
                  <a:pt x="100368" y="182566"/>
                </a:lnTo>
                <a:lnTo>
                  <a:pt x="114452" y="178756"/>
                </a:lnTo>
                <a:lnTo>
                  <a:pt x="179942" y="168732"/>
                </a:lnTo>
                <a:lnTo>
                  <a:pt x="256633" y="168732"/>
                </a:lnTo>
                <a:lnTo>
                  <a:pt x="256633" y="110329"/>
                </a:lnTo>
                <a:lnTo>
                  <a:pt x="249849" y="68447"/>
                </a:lnTo>
                <a:lnTo>
                  <a:pt x="246548" y="63127"/>
                </a:lnTo>
                <a:close/>
              </a:path>
              <a:path w="260350" h="307975">
                <a:moveTo>
                  <a:pt x="256911" y="264303"/>
                </a:moveTo>
                <a:lnTo>
                  <a:pt x="185250" y="264303"/>
                </a:lnTo>
                <a:lnTo>
                  <a:pt x="185462" y="273392"/>
                </a:lnTo>
                <a:lnTo>
                  <a:pt x="186060" y="283034"/>
                </a:lnTo>
                <a:lnTo>
                  <a:pt x="186990" y="292012"/>
                </a:lnTo>
                <a:lnTo>
                  <a:pt x="188197" y="299110"/>
                </a:lnTo>
                <a:lnTo>
                  <a:pt x="260172" y="299110"/>
                </a:lnTo>
                <a:lnTo>
                  <a:pt x="258872" y="289848"/>
                </a:lnTo>
                <a:lnTo>
                  <a:pt x="257739" y="278096"/>
                </a:lnTo>
                <a:lnTo>
                  <a:pt x="256937" y="265346"/>
                </a:lnTo>
                <a:lnTo>
                  <a:pt x="256911" y="264303"/>
                </a:lnTo>
                <a:close/>
              </a:path>
              <a:path w="260350" h="307975">
                <a:moveTo>
                  <a:pt x="256633" y="168732"/>
                </a:moveTo>
                <a:lnTo>
                  <a:pt x="179942" y="168732"/>
                </a:lnTo>
                <a:lnTo>
                  <a:pt x="179942" y="181711"/>
                </a:lnTo>
                <a:lnTo>
                  <a:pt x="174631" y="213873"/>
                </a:lnTo>
                <a:lnTo>
                  <a:pt x="160470" y="234588"/>
                </a:lnTo>
                <a:lnTo>
                  <a:pt x="140115" y="245679"/>
                </a:lnTo>
                <a:lnTo>
                  <a:pt x="116221" y="248970"/>
                </a:lnTo>
                <a:lnTo>
                  <a:pt x="256633" y="248970"/>
                </a:lnTo>
                <a:lnTo>
                  <a:pt x="256633" y="168732"/>
                </a:lnTo>
                <a:close/>
              </a:path>
              <a:path w="260350" h="307975">
                <a:moveTo>
                  <a:pt x="130386" y="0"/>
                </a:moveTo>
                <a:lnTo>
                  <a:pt x="78742" y="8545"/>
                </a:lnTo>
                <a:lnTo>
                  <a:pt x="40708" y="30751"/>
                </a:lnTo>
                <a:lnTo>
                  <a:pt x="16392" y="61475"/>
                </a:lnTo>
                <a:lnTo>
                  <a:pt x="5901" y="95571"/>
                </a:lnTo>
                <a:lnTo>
                  <a:pt x="75514" y="110329"/>
                </a:lnTo>
                <a:lnTo>
                  <a:pt x="80364" y="92248"/>
                </a:lnTo>
                <a:lnTo>
                  <a:pt x="91299" y="77212"/>
                </a:lnTo>
                <a:lnTo>
                  <a:pt x="108207" y="66934"/>
                </a:lnTo>
                <a:lnTo>
                  <a:pt x="130979" y="63127"/>
                </a:lnTo>
                <a:lnTo>
                  <a:pt x="246548" y="63127"/>
                </a:lnTo>
                <a:lnTo>
                  <a:pt x="228022" y="33260"/>
                </a:lnTo>
                <a:lnTo>
                  <a:pt x="188938" y="9024"/>
                </a:lnTo>
                <a:lnTo>
                  <a:pt x="130386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56632" y="1378486"/>
            <a:ext cx="3768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Arial"/>
                <a:cs typeface="Arial"/>
              </a:rPr>
              <a:t>De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opgaven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waarvoor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we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staan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zijn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groot.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6632" y="1861086"/>
            <a:ext cx="5195168" cy="192616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620"/>
              </a:spcBef>
            </a:pP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De focus op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groei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en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marktwerking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heeft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ons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,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naast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veel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goeds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,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te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veel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slechts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gebracht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.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76148" y="150190"/>
            <a:ext cx="198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03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CD2C7C0-1274-B340-8642-93199E820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5000" r="15313" b="7500"/>
          <a:stretch/>
        </p:blipFill>
        <p:spPr>
          <a:xfrm>
            <a:off x="5707935" y="1722386"/>
            <a:ext cx="10232627" cy="6895901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22AE3BA7-E410-F842-8041-4A6FE2902ED9}"/>
              </a:ext>
            </a:extLst>
          </p:cNvPr>
          <p:cNvSpPr txBox="1"/>
          <p:nvPr/>
        </p:nvSpPr>
        <p:spPr>
          <a:xfrm>
            <a:off x="2260600" y="691662"/>
            <a:ext cx="10904855" cy="3054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b="1" spc="-5" dirty="0">
                <a:solidFill>
                  <a:srgbClr val="42145F"/>
                </a:solidFill>
                <a:latin typeface="Calibri"/>
                <a:cs typeface="Calibri"/>
              </a:rPr>
              <a:t>Stuur op publieke waarden in plaats van geld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nl-NL" sz="3500" spc="-5" dirty="0">
              <a:solidFill>
                <a:srgbClr val="4214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err="1">
                <a:solidFill>
                  <a:srgbClr val="42145F"/>
                </a:solidFill>
                <a:latin typeface="Calibri"/>
                <a:cs typeface="Calibri"/>
              </a:rPr>
              <a:t>Koeverns</a:t>
            </a:r>
            <a:r>
              <a:rPr lang="nl-NL" sz="3500" spc="-5" dirty="0">
                <a:solidFill>
                  <a:srgbClr val="42145F"/>
                </a:solidFill>
                <a:latin typeface="Calibri"/>
                <a:cs typeface="Calibri"/>
              </a:rPr>
              <a:t> Kompas</a:t>
            </a:r>
            <a:endParaRPr sz="3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 dirty="0">
              <a:latin typeface="Calibri"/>
              <a:cs typeface="Calibri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5C60C93C-711B-CB44-97B2-539D4E1433A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ACB1960-B294-2645-8B08-232F9FD09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5" t="16667" r="5467" b="7564"/>
          <a:stretch/>
        </p:blipFill>
        <p:spPr>
          <a:xfrm>
            <a:off x="5918200" y="7425131"/>
            <a:ext cx="1378300" cy="102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7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D1583DC5-F458-BA48-A1E8-6A70B7E4CFD6}"/>
              </a:ext>
            </a:extLst>
          </p:cNvPr>
          <p:cNvSpPr txBox="1"/>
          <p:nvPr/>
        </p:nvSpPr>
        <p:spPr>
          <a:xfrm>
            <a:off x="2260600" y="691662"/>
            <a:ext cx="10904855" cy="3054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b="1" spc="-5" dirty="0">
                <a:solidFill>
                  <a:srgbClr val="42145F"/>
                </a:solidFill>
                <a:latin typeface="Calibri"/>
                <a:cs typeface="Calibri"/>
              </a:rPr>
              <a:t>Stimuleer de kracht van de samenleving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nl-NL" sz="3500" spc="-5" dirty="0">
              <a:solidFill>
                <a:srgbClr val="4214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err="1" smtClean="0">
                <a:solidFill>
                  <a:srgbClr val="42145F"/>
                </a:solidFill>
                <a:latin typeface="Calibri"/>
                <a:cs typeface="Calibri"/>
              </a:rPr>
              <a:t>Toukomst</a:t>
            </a:r>
            <a:endParaRPr lang="nl-NL" sz="3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nl-NL" sz="4550" dirty="0">
              <a:latin typeface="Calibri"/>
              <a:cs typeface="Calibri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0F604804-DE4B-0D49-B387-AF349AA3DAC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  <p:pic>
        <p:nvPicPr>
          <p:cNvPr id="11" name="Picture 8" descr="Toukomstcollega Thijs staat vrolijk bij de Toukomstbus met een Toukomstmuts op zijn hoofd.">
            <a:extLst>
              <a:ext uri="{FF2B5EF4-FFF2-40B4-BE49-F238E27FC236}">
                <a16:creationId xmlns:a16="http://schemas.microsoft.com/office/drawing/2014/main" id="{1E2876E9-06AA-A24D-97C6-48F7FCBDF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/>
          <a:stretch/>
        </p:blipFill>
        <p:spPr bwMode="auto">
          <a:xfrm>
            <a:off x="5707935" y="5120796"/>
            <a:ext cx="5003476" cy="34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oemte! un Enne Jans Heerd">
            <a:extLst>
              <a:ext uri="{FF2B5EF4-FFF2-40B4-BE49-F238E27FC236}">
                <a16:creationId xmlns:a16="http://schemas.microsoft.com/office/drawing/2014/main" id="{68620B4E-29B3-F74D-A01E-57EE95310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r="13599"/>
          <a:stretch/>
        </p:blipFill>
        <p:spPr bwMode="auto">
          <a:xfrm>
            <a:off x="10060634" y="4422433"/>
            <a:ext cx="5879928" cy="419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ecoratieve afbeelding van initiatiefnemers van De Landschapswerkplaats om een picknicktafel, pratend over plannen">
            <a:extLst>
              <a:ext uri="{FF2B5EF4-FFF2-40B4-BE49-F238E27FC236}">
                <a16:creationId xmlns:a16="http://schemas.microsoft.com/office/drawing/2014/main" id="{943CEF08-C85E-C941-BABF-5B6F4C246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/>
          <a:stretch/>
        </p:blipFill>
        <p:spPr bwMode="auto">
          <a:xfrm>
            <a:off x="5731154" y="1722386"/>
            <a:ext cx="5003476" cy="3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eedenkers en indieners van Toukomst overleggen tijdens de derde bundelronde buiten in een schuur.">
            <a:extLst>
              <a:ext uri="{FF2B5EF4-FFF2-40B4-BE49-F238E27FC236}">
                <a16:creationId xmlns:a16="http://schemas.microsoft.com/office/drawing/2014/main" id="{806298AD-DCD4-3546-BF93-7D796C889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"/>
          <a:stretch/>
        </p:blipFill>
        <p:spPr bwMode="auto">
          <a:xfrm>
            <a:off x="10060634" y="1722386"/>
            <a:ext cx="5879928" cy="3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8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507" y="457199"/>
            <a:ext cx="15879444" cy="8686800"/>
            <a:chOff x="188507" y="457199"/>
            <a:chExt cx="15879444" cy="8686800"/>
          </a:xfrm>
        </p:grpSpPr>
        <p:sp>
          <p:nvSpPr>
            <p:cNvPr id="3" name="object 3"/>
            <p:cNvSpPr/>
            <p:nvPr/>
          </p:nvSpPr>
          <p:spPr>
            <a:xfrm>
              <a:off x="2869332" y="4572000"/>
              <a:ext cx="13194665" cy="0"/>
            </a:xfrm>
            <a:custGeom>
              <a:avLst/>
              <a:gdLst/>
              <a:ahLst/>
              <a:cxnLst/>
              <a:rect l="l" t="t" r="r" b="b"/>
              <a:pathLst>
                <a:path w="13194665">
                  <a:moveTo>
                    <a:pt x="0" y="0"/>
                  </a:moveTo>
                  <a:lnTo>
                    <a:pt x="13194665" y="0"/>
                  </a:lnTo>
                </a:path>
              </a:pathLst>
            </a:custGeom>
            <a:ln w="6773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6285" y="457199"/>
              <a:ext cx="14667538" cy="8686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2000" y="927993"/>
              <a:ext cx="2485390" cy="0"/>
            </a:xfrm>
            <a:custGeom>
              <a:avLst/>
              <a:gdLst/>
              <a:ahLst/>
              <a:cxnLst/>
              <a:rect l="l" t="t" r="r" b="b"/>
              <a:pathLst>
                <a:path w="2485390">
                  <a:moveTo>
                    <a:pt x="0" y="0"/>
                  </a:moveTo>
                  <a:lnTo>
                    <a:pt x="2485330" y="0"/>
                  </a:lnTo>
                </a:path>
              </a:pathLst>
            </a:custGeom>
            <a:ln w="6773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9300" y="966189"/>
            <a:ext cx="1065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25" dirty="0">
                <a:solidFill>
                  <a:srgbClr val="535353"/>
                </a:solidFill>
                <a:latin typeface="Arial"/>
                <a:cs typeface="Arial"/>
              </a:rPr>
              <a:t>o</a:t>
            </a:r>
            <a:r>
              <a:rPr sz="1200" spc="-40" dirty="0">
                <a:solidFill>
                  <a:srgbClr val="535353"/>
                </a:solidFill>
                <a:latin typeface="Arial"/>
                <a:cs typeface="Arial"/>
              </a:rPr>
              <a:t>v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535353"/>
                </a:solidFill>
                <a:latin typeface="Arial"/>
                <a:cs typeface="Arial"/>
              </a:rPr>
              <a:t>mb</a:t>
            </a:r>
            <a:r>
              <a:rPr sz="1200" spc="-1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535353"/>
                </a:solidFill>
                <a:latin typeface="Arial"/>
                <a:cs typeface="Arial"/>
              </a:rPr>
              <a:t>r</a:t>
            </a:r>
            <a:r>
              <a:rPr sz="1200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sz="1200" spc="50" dirty="0">
                <a:solidFill>
                  <a:srgbClr val="535353"/>
                </a:solidFill>
                <a:latin typeface="Arial"/>
                <a:cs typeface="Arial"/>
              </a:rPr>
              <a:t>0</a:t>
            </a:r>
            <a:r>
              <a:rPr sz="1200" spc="-40" dirty="0">
                <a:solidFill>
                  <a:srgbClr val="535353"/>
                </a:solidFill>
                <a:latin typeface="Arial"/>
                <a:cs typeface="Arial"/>
              </a:rPr>
              <a:t>2</a:t>
            </a:r>
            <a:r>
              <a:rPr sz="1200" spc="-245" dirty="0">
                <a:solidFill>
                  <a:srgbClr val="535353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6663" y="150240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O</a:t>
            </a:r>
            <a:r>
              <a:rPr sz="1200" spc="-2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85" dirty="0">
                <a:solidFill>
                  <a:srgbClr val="535353"/>
                </a:solidFill>
                <a:latin typeface="Arial"/>
                <a:cs typeface="Arial"/>
              </a:rPr>
              <a:t>t</a:t>
            </a:r>
            <a:r>
              <a:rPr sz="1200" spc="50" dirty="0">
                <a:solidFill>
                  <a:srgbClr val="535353"/>
                </a:solidFill>
                <a:latin typeface="Arial"/>
                <a:cs typeface="Arial"/>
              </a:rPr>
              <a:t>w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535353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535353"/>
                </a:solidFill>
                <a:latin typeface="Arial"/>
                <a:cs typeface="Arial"/>
              </a:rPr>
              <a:t>p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20" dirty="0">
                <a:solidFill>
                  <a:srgbClr val="535353"/>
                </a:solidFill>
                <a:latin typeface="Arial"/>
                <a:cs typeface="Arial"/>
              </a:rPr>
              <a:t>d</a:t>
            </a:r>
            <a:r>
              <a:rPr sz="1200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d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20" dirty="0">
                <a:solidFill>
                  <a:srgbClr val="535353"/>
                </a:solidFill>
                <a:latin typeface="Arial"/>
                <a:cs typeface="Arial"/>
              </a:rPr>
              <a:t>k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6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35353"/>
                </a:solidFill>
                <a:latin typeface="Arial"/>
                <a:cs typeface="Arial"/>
              </a:rPr>
              <a:t>h</a:t>
            </a:r>
            <a:r>
              <a:rPr sz="1200" spc="-70" dirty="0">
                <a:solidFill>
                  <a:srgbClr val="535353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535353"/>
                </a:solidFill>
                <a:latin typeface="Arial"/>
                <a:cs typeface="Arial"/>
              </a:rPr>
              <a:t>d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l</a:t>
            </a:r>
            <a:r>
              <a:rPr sz="1200" spc="-45" dirty="0">
                <a:solidFill>
                  <a:srgbClr val="535353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535353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300" y="150240"/>
            <a:ext cx="244665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Ontwerpatelier </a:t>
            </a:r>
            <a:r>
              <a:rPr sz="1200" b="1" spc="-50" dirty="0">
                <a:solidFill>
                  <a:srgbClr val="535353"/>
                </a:solidFill>
                <a:latin typeface="Arial"/>
                <a:cs typeface="Arial"/>
              </a:rPr>
              <a:t>Rijksbouwmeesters </a:t>
            </a:r>
            <a:r>
              <a:rPr sz="1200" b="1" spc="-32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535353"/>
                </a:solidFill>
                <a:latin typeface="Arial"/>
                <a:cs typeface="Arial"/>
              </a:rPr>
              <a:t>Agenda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2000" y="7766736"/>
            <a:ext cx="1435100" cy="1185545"/>
            <a:chOff x="192000" y="7766736"/>
            <a:chExt cx="1435100" cy="1185545"/>
          </a:xfrm>
        </p:grpSpPr>
        <p:sp>
          <p:nvSpPr>
            <p:cNvPr id="10" name="object 10"/>
            <p:cNvSpPr/>
            <p:nvPr/>
          </p:nvSpPr>
          <p:spPr>
            <a:xfrm>
              <a:off x="534424" y="8529193"/>
              <a:ext cx="25400" cy="156845"/>
            </a:xfrm>
            <a:custGeom>
              <a:avLst/>
              <a:gdLst/>
              <a:ahLst/>
              <a:cxnLst/>
              <a:rect l="l" t="t" r="r" b="b"/>
              <a:pathLst>
                <a:path w="25400" h="156845">
                  <a:moveTo>
                    <a:pt x="25112" y="0"/>
                  </a:moveTo>
                  <a:lnTo>
                    <a:pt x="0" y="0"/>
                  </a:lnTo>
                  <a:lnTo>
                    <a:pt x="0" y="156768"/>
                  </a:lnTo>
                  <a:lnTo>
                    <a:pt x="25112" y="156768"/>
                  </a:lnTo>
                  <a:lnTo>
                    <a:pt x="25112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640" y="8529193"/>
              <a:ext cx="1385270" cy="4228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1998" y="7766748"/>
              <a:ext cx="1399540" cy="681355"/>
            </a:xfrm>
            <a:custGeom>
              <a:avLst/>
              <a:gdLst/>
              <a:ahLst/>
              <a:cxnLst/>
              <a:rect l="l" t="t" r="r" b="b"/>
              <a:pathLst>
                <a:path w="1399540" h="681354">
                  <a:moveTo>
                    <a:pt x="636968" y="459054"/>
                  </a:moveTo>
                  <a:lnTo>
                    <a:pt x="518058" y="423113"/>
                  </a:lnTo>
                  <a:lnTo>
                    <a:pt x="502958" y="460362"/>
                  </a:lnTo>
                  <a:lnTo>
                    <a:pt x="478040" y="496443"/>
                  </a:lnTo>
                  <a:lnTo>
                    <a:pt x="442315" y="527240"/>
                  </a:lnTo>
                  <a:lnTo>
                    <a:pt x="394830" y="548716"/>
                  </a:lnTo>
                  <a:lnTo>
                    <a:pt x="334606" y="556768"/>
                  </a:lnTo>
                  <a:lnTo>
                    <a:pt x="290283" y="552132"/>
                  </a:lnTo>
                  <a:lnTo>
                    <a:pt x="248450" y="538353"/>
                  </a:lnTo>
                  <a:lnTo>
                    <a:pt x="210680" y="515696"/>
                  </a:lnTo>
                  <a:lnTo>
                    <a:pt x="178549" y="484403"/>
                  </a:lnTo>
                  <a:lnTo>
                    <a:pt x="153631" y="444703"/>
                  </a:lnTo>
                  <a:lnTo>
                    <a:pt x="137528" y="396836"/>
                  </a:lnTo>
                  <a:lnTo>
                    <a:pt x="131813" y="341071"/>
                  </a:lnTo>
                  <a:lnTo>
                    <a:pt x="137820" y="282232"/>
                  </a:lnTo>
                  <a:lnTo>
                    <a:pt x="154559" y="232854"/>
                  </a:lnTo>
                  <a:lnTo>
                    <a:pt x="180136" y="192773"/>
                  </a:lnTo>
                  <a:lnTo>
                    <a:pt x="212648" y="161848"/>
                  </a:lnTo>
                  <a:lnTo>
                    <a:pt x="250202" y="139954"/>
                  </a:lnTo>
                  <a:lnTo>
                    <a:pt x="290868" y="126911"/>
                  </a:lnTo>
                  <a:lnTo>
                    <a:pt x="332765" y="122605"/>
                  </a:lnTo>
                  <a:lnTo>
                    <a:pt x="393496" y="130289"/>
                  </a:lnTo>
                  <a:lnTo>
                    <a:pt x="440512" y="150952"/>
                  </a:lnTo>
                  <a:lnTo>
                    <a:pt x="475132" y="180936"/>
                  </a:lnTo>
                  <a:lnTo>
                    <a:pt x="498690" y="216636"/>
                  </a:lnTo>
                  <a:lnTo>
                    <a:pt x="512521" y="254419"/>
                  </a:lnTo>
                  <a:lnTo>
                    <a:pt x="632358" y="216623"/>
                  </a:lnTo>
                  <a:lnTo>
                    <a:pt x="604964" y="146532"/>
                  </a:lnTo>
                  <a:lnTo>
                    <a:pt x="583361" y="113347"/>
                  </a:lnTo>
                  <a:lnTo>
                    <a:pt x="556285" y="82664"/>
                  </a:lnTo>
                  <a:lnTo>
                    <a:pt x="523557" y="55435"/>
                  </a:lnTo>
                  <a:lnTo>
                    <a:pt x="485000" y="32600"/>
                  </a:lnTo>
                  <a:lnTo>
                    <a:pt x="440474" y="15113"/>
                  </a:lnTo>
                  <a:lnTo>
                    <a:pt x="389775" y="3937"/>
                  </a:lnTo>
                  <a:lnTo>
                    <a:pt x="332765" y="0"/>
                  </a:lnTo>
                  <a:lnTo>
                    <a:pt x="289433" y="2730"/>
                  </a:lnTo>
                  <a:lnTo>
                    <a:pt x="247307" y="10795"/>
                  </a:lnTo>
                  <a:lnTo>
                    <a:pt x="206883" y="23990"/>
                  </a:lnTo>
                  <a:lnTo>
                    <a:pt x="168656" y="42125"/>
                  </a:lnTo>
                  <a:lnTo>
                    <a:pt x="133096" y="64998"/>
                  </a:lnTo>
                  <a:lnTo>
                    <a:pt x="100698" y="92405"/>
                  </a:lnTo>
                  <a:lnTo>
                    <a:pt x="71958" y="124155"/>
                  </a:lnTo>
                  <a:lnTo>
                    <a:pt x="47345" y="160045"/>
                  </a:lnTo>
                  <a:lnTo>
                    <a:pt x="27355" y="199885"/>
                  </a:lnTo>
                  <a:lnTo>
                    <a:pt x="12484" y="243459"/>
                  </a:lnTo>
                  <a:lnTo>
                    <a:pt x="3200" y="290588"/>
                  </a:lnTo>
                  <a:lnTo>
                    <a:pt x="0" y="341071"/>
                  </a:lnTo>
                  <a:lnTo>
                    <a:pt x="3098" y="391528"/>
                  </a:lnTo>
                  <a:lnTo>
                    <a:pt x="12103" y="438594"/>
                  </a:lnTo>
                  <a:lnTo>
                    <a:pt x="26606" y="482104"/>
                  </a:lnTo>
                  <a:lnTo>
                    <a:pt x="46189" y="521843"/>
                  </a:lnTo>
                  <a:lnTo>
                    <a:pt x="70408" y="557631"/>
                  </a:lnTo>
                  <a:lnTo>
                    <a:pt x="98856" y="589267"/>
                  </a:lnTo>
                  <a:lnTo>
                    <a:pt x="131102" y="616559"/>
                  </a:lnTo>
                  <a:lnTo>
                    <a:pt x="166738" y="639318"/>
                  </a:lnTo>
                  <a:lnTo>
                    <a:pt x="205320" y="657364"/>
                  </a:lnTo>
                  <a:lnTo>
                    <a:pt x="246443" y="670483"/>
                  </a:lnTo>
                  <a:lnTo>
                    <a:pt x="289687" y="678497"/>
                  </a:lnTo>
                  <a:lnTo>
                    <a:pt x="334606" y="681215"/>
                  </a:lnTo>
                  <a:lnTo>
                    <a:pt x="392468" y="676897"/>
                  </a:lnTo>
                  <a:lnTo>
                    <a:pt x="443877" y="664756"/>
                  </a:lnTo>
                  <a:lnTo>
                    <a:pt x="489000" y="645947"/>
                  </a:lnTo>
                  <a:lnTo>
                    <a:pt x="527989" y="621652"/>
                  </a:lnTo>
                  <a:lnTo>
                    <a:pt x="561035" y="593051"/>
                  </a:lnTo>
                  <a:lnTo>
                    <a:pt x="588276" y="561314"/>
                  </a:lnTo>
                  <a:lnTo>
                    <a:pt x="609904" y="527608"/>
                  </a:lnTo>
                  <a:lnTo>
                    <a:pt x="636968" y="459054"/>
                  </a:lnTo>
                  <a:close/>
                </a:path>
                <a:path w="1399540" h="681354">
                  <a:moveTo>
                    <a:pt x="1093216" y="665873"/>
                  </a:moveTo>
                  <a:lnTo>
                    <a:pt x="987691" y="464540"/>
                  </a:lnTo>
                  <a:lnTo>
                    <a:pt x="981125" y="452005"/>
                  </a:lnTo>
                  <a:lnTo>
                    <a:pt x="1027455" y="430707"/>
                  </a:lnTo>
                  <a:lnTo>
                    <a:pt x="1062520" y="397802"/>
                  </a:lnTo>
                  <a:lnTo>
                    <a:pt x="1073404" y="376783"/>
                  </a:lnTo>
                  <a:lnTo>
                    <a:pt x="1084719" y="354939"/>
                  </a:lnTo>
                  <a:lnTo>
                    <a:pt x="1092479" y="303784"/>
                  </a:lnTo>
                  <a:lnTo>
                    <a:pt x="1087196" y="260375"/>
                  </a:lnTo>
                  <a:lnTo>
                    <a:pt x="1071880" y="221792"/>
                  </a:lnTo>
                  <a:lnTo>
                    <a:pt x="1047305" y="189382"/>
                  </a:lnTo>
                  <a:lnTo>
                    <a:pt x="1014260" y="164541"/>
                  </a:lnTo>
                  <a:lnTo>
                    <a:pt x="988491" y="154482"/>
                  </a:lnTo>
                  <a:lnTo>
                    <a:pt x="988491" y="304520"/>
                  </a:lnTo>
                  <a:lnTo>
                    <a:pt x="982967" y="333857"/>
                  </a:lnTo>
                  <a:lnTo>
                    <a:pt x="966927" y="356692"/>
                  </a:lnTo>
                  <a:lnTo>
                    <a:pt x="941209" y="371513"/>
                  </a:lnTo>
                  <a:lnTo>
                    <a:pt x="906640" y="376783"/>
                  </a:lnTo>
                  <a:lnTo>
                    <a:pt x="824039" y="376783"/>
                  </a:lnTo>
                  <a:lnTo>
                    <a:pt x="824039" y="231508"/>
                  </a:lnTo>
                  <a:lnTo>
                    <a:pt x="906640" y="231508"/>
                  </a:lnTo>
                  <a:lnTo>
                    <a:pt x="941209" y="236689"/>
                  </a:lnTo>
                  <a:lnTo>
                    <a:pt x="966927" y="251421"/>
                  </a:lnTo>
                  <a:lnTo>
                    <a:pt x="982967" y="274447"/>
                  </a:lnTo>
                  <a:lnTo>
                    <a:pt x="988491" y="304520"/>
                  </a:lnTo>
                  <a:lnTo>
                    <a:pt x="988491" y="154482"/>
                  </a:lnTo>
                  <a:lnTo>
                    <a:pt x="973493" y="148628"/>
                  </a:lnTo>
                  <a:lnTo>
                    <a:pt x="925804" y="143014"/>
                  </a:lnTo>
                  <a:lnTo>
                    <a:pt x="721537" y="143014"/>
                  </a:lnTo>
                  <a:lnTo>
                    <a:pt x="721537" y="665873"/>
                  </a:lnTo>
                  <a:lnTo>
                    <a:pt x="824039" y="665873"/>
                  </a:lnTo>
                  <a:lnTo>
                    <a:pt x="824039" y="464540"/>
                  </a:lnTo>
                  <a:lnTo>
                    <a:pt x="877138" y="464540"/>
                  </a:lnTo>
                  <a:lnTo>
                    <a:pt x="979652" y="665873"/>
                  </a:lnTo>
                  <a:lnTo>
                    <a:pt x="1093216" y="665873"/>
                  </a:lnTo>
                  <a:close/>
                </a:path>
                <a:path w="1399540" h="681354">
                  <a:moveTo>
                    <a:pt x="1398917" y="657606"/>
                  </a:moveTo>
                  <a:lnTo>
                    <a:pt x="1397622" y="648347"/>
                  </a:lnTo>
                  <a:lnTo>
                    <a:pt x="1396492" y="636587"/>
                  </a:lnTo>
                  <a:lnTo>
                    <a:pt x="1395691" y="623836"/>
                  </a:lnTo>
                  <a:lnTo>
                    <a:pt x="1395666" y="622795"/>
                  </a:lnTo>
                  <a:lnTo>
                    <a:pt x="1395387" y="611593"/>
                  </a:lnTo>
                  <a:lnTo>
                    <a:pt x="1395387" y="607466"/>
                  </a:lnTo>
                  <a:lnTo>
                    <a:pt x="1395387" y="527227"/>
                  </a:lnTo>
                  <a:lnTo>
                    <a:pt x="1395387" y="468820"/>
                  </a:lnTo>
                  <a:lnTo>
                    <a:pt x="1388605" y="426935"/>
                  </a:lnTo>
                  <a:lnTo>
                    <a:pt x="1385303" y="421627"/>
                  </a:lnTo>
                  <a:lnTo>
                    <a:pt x="1366774" y="391756"/>
                  </a:lnTo>
                  <a:lnTo>
                    <a:pt x="1327683" y="367525"/>
                  </a:lnTo>
                  <a:lnTo>
                    <a:pt x="1269136" y="358495"/>
                  </a:lnTo>
                  <a:lnTo>
                    <a:pt x="1217498" y="367042"/>
                  </a:lnTo>
                  <a:lnTo>
                    <a:pt x="1179461" y="389242"/>
                  </a:lnTo>
                  <a:lnTo>
                    <a:pt x="1155141" y="419963"/>
                  </a:lnTo>
                  <a:lnTo>
                    <a:pt x="1144651" y="454063"/>
                  </a:lnTo>
                  <a:lnTo>
                    <a:pt x="1214259" y="468820"/>
                  </a:lnTo>
                  <a:lnTo>
                    <a:pt x="1219111" y="450748"/>
                  </a:lnTo>
                  <a:lnTo>
                    <a:pt x="1230045" y="435711"/>
                  </a:lnTo>
                  <a:lnTo>
                    <a:pt x="1246962" y="425424"/>
                  </a:lnTo>
                  <a:lnTo>
                    <a:pt x="1269733" y="421627"/>
                  </a:lnTo>
                  <a:lnTo>
                    <a:pt x="1291323" y="424611"/>
                  </a:lnTo>
                  <a:lnTo>
                    <a:pt x="1306601" y="432752"/>
                  </a:lnTo>
                  <a:lnTo>
                    <a:pt x="1315681" y="444766"/>
                  </a:lnTo>
                  <a:lnTo>
                    <a:pt x="1318691" y="459384"/>
                  </a:lnTo>
                  <a:lnTo>
                    <a:pt x="1318691" y="527227"/>
                  </a:lnTo>
                  <a:lnTo>
                    <a:pt x="1318691" y="540207"/>
                  </a:lnTo>
                  <a:lnTo>
                    <a:pt x="1313383" y="572363"/>
                  </a:lnTo>
                  <a:lnTo>
                    <a:pt x="1299222" y="593077"/>
                  </a:lnTo>
                  <a:lnTo>
                    <a:pt x="1278864" y="604177"/>
                  </a:lnTo>
                  <a:lnTo>
                    <a:pt x="1254975" y="607466"/>
                  </a:lnTo>
                  <a:lnTo>
                    <a:pt x="1238377" y="604621"/>
                  </a:lnTo>
                  <a:lnTo>
                    <a:pt x="1226578" y="597065"/>
                  </a:lnTo>
                  <a:lnTo>
                    <a:pt x="1219555" y="586295"/>
                  </a:lnTo>
                  <a:lnTo>
                    <a:pt x="1217218" y="573824"/>
                  </a:lnTo>
                  <a:lnTo>
                    <a:pt x="1220025" y="559066"/>
                  </a:lnTo>
                  <a:lnTo>
                    <a:pt x="1227683" y="548246"/>
                  </a:lnTo>
                  <a:lnTo>
                    <a:pt x="1239113" y="541058"/>
                  </a:lnTo>
                  <a:lnTo>
                    <a:pt x="1253197" y="537248"/>
                  </a:lnTo>
                  <a:lnTo>
                    <a:pt x="1318691" y="527227"/>
                  </a:lnTo>
                  <a:lnTo>
                    <a:pt x="1318691" y="459384"/>
                  </a:lnTo>
                  <a:lnTo>
                    <a:pt x="1225473" y="490651"/>
                  </a:lnTo>
                  <a:lnTo>
                    <a:pt x="1191514" y="500075"/>
                  </a:lnTo>
                  <a:lnTo>
                    <a:pt x="1163967" y="517791"/>
                  </a:lnTo>
                  <a:lnTo>
                    <a:pt x="1145501" y="543915"/>
                  </a:lnTo>
                  <a:lnTo>
                    <a:pt x="1138745" y="578548"/>
                  </a:lnTo>
                  <a:lnTo>
                    <a:pt x="1145616" y="611365"/>
                  </a:lnTo>
                  <a:lnTo>
                    <a:pt x="1165377" y="639241"/>
                  </a:lnTo>
                  <a:lnTo>
                    <a:pt x="1196746" y="658609"/>
                  </a:lnTo>
                  <a:lnTo>
                    <a:pt x="1238453" y="665873"/>
                  </a:lnTo>
                  <a:lnTo>
                    <a:pt x="1267917" y="662368"/>
                  </a:lnTo>
                  <a:lnTo>
                    <a:pt x="1291844" y="652957"/>
                  </a:lnTo>
                  <a:lnTo>
                    <a:pt x="1310474" y="639229"/>
                  </a:lnTo>
                  <a:lnTo>
                    <a:pt x="1324000" y="622795"/>
                  </a:lnTo>
                  <a:lnTo>
                    <a:pt x="1324216" y="631888"/>
                  </a:lnTo>
                  <a:lnTo>
                    <a:pt x="1324813" y="641527"/>
                  </a:lnTo>
                  <a:lnTo>
                    <a:pt x="1325740" y="650506"/>
                  </a:lnTo>
                  <a:lnTo>
                    <a:pt x="1326946" y="657606"/>
                  </a:lnTo>
                  <a:lnTo>
                    <a:pt x="1398917" y="657606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871927" y="150190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535353"/>
                </a:solidFill>
                <a:latin typeface="Arial"/>
                <a:cs typeface="Arial"/>
              </a:rPr>
              <a:t>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11300" y="5066521"/>
            <a:ext cx="5403100" cy="2711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0"/>
              </a:spcBef>
            </a:pPr>
            <a:r>
              <a:rPr sz="3400" b="1" dirty="0">
                <a:solidFill>
                  <a:srgbClr val="1B1B1B"/>
                </a:solidFill>
                <a:latin typeface="Arial"/>
                <a:cs typeface="Arial"/>
              </a:rPr>
              <a:t>De </a:t>
            </a:r>
            <a:r>
              <a:rPr sz="3400" b="1" dirty="0">
                <a:solidFill>
                  <a:srgbClr val="50CD63"/>
                </a:solidFill>
                <a:latin typeface="Arial"/>
                <a:cs typeface="Arial"/>
              </a:rPr>
              <a:t>balans is zoek,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ts val="3840"/>
              </a:lnSpc>
            </a:pPr>
            <a:r>
              <a:rPr sz="3400" b="1" dirty="0">
                <a:solidFill>
                  <a:srgbClr val="1B1B1B"/>
                </a:solidFill>
                <a:latin typeface="Arial"/>
                <a:cs typeface="Arial"/>
              </a:rPr>
              <a:t>het verhaal is uitgewerkt.</a:t>
            </a:r>
            <a:endParaRPr sz="3400" dirty="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1635"/>
              </a:spcBef>
            </a:pPr>
            <a:r>
              <a:rPr sz="1600" dirty="0">
                <a:latin typeface="Arial"/>
                <a:cs typeface="Arial"/>
              </a:rPr>
              <a:t>De noodzakelijke maatregelen raken alle facetten van </a:t>
            </a:r>
            <a:r>
              <a:rPr sz="1600" dirty="0" err="1">
                <a:latin typeface="Arial"/>
                <a:cs typeface="Arial"/>
              </a:rPr>
              <a:t>ons</a:t>
            </a:r>
            <a:r>
              <a:rPr sz="1600" dirty="0">
                <a:latin typeface="Arial"/>
                <a:cs typeface="Arial"/>
              </a:rPr>
              <a:t> land: waar we wonen, werken en recreëren, hoe we  energie opwekken en ons verplaatsen, welk voedsel we  verbouwen en waar de natuur ruimte krijgt, </a:t>
            </a:r>
            <a:r>
              <a:rPr sz="1600" dirty="0" err="1">
                <a:latin typeface="Arial"/>
                <a:cs typeface="Arial"/>
              </a:rPr>
              <a:t>welke</a:t>
            </a:r>
            <a:r>
              <a:rPr lang="nl-NL" sz="160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publieke</a:t>
            </a:r>
            <a:r>
              <a:rPr sz="1600" dirty="0">
                <a:latin typeface="Arial"/>
                <a:cs typeface="Arial"/>
              </a:rPr>
              <a:t> waarden we nastreven en hoe we ons geld </a:t>
            </a:r>
            <a:r>
              <a:rPr sz="1600" dirty="0" err="1">
                <a:latin typeface="Arial"/>
                <a:cs typeface="Arial"/>
              </a:rPr>
              <a:t>verdienen</a:t>
            </a:r>
            <a:r>
              <a:rPr sz="1600" dirty="0">
                <a:latin typeface="Arial"/>
                <a:cs typeface="Arial"/>
              </a:rPr>
              <a:t>,</a:t>
            </a:r>
            <a:r>
              <a:rPr lang="nl-NL" sz="160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wie</a:t>
            </a:r>
            <a:r>
              <a:rPr sz="1600" dirty="0">
                <a:latin typeface="Arial"/>
                <a:cs typeface="Arial"/>
              </a:rPr>
              <a:t> moet inlev</a:t>
            </a:r>
            <a:r>
              <a:rPr sz="1600" spc="-15" dirty="0">
                <a:latin typeface="Arial"/>
                <a:cs typeface="Arial"/>
              </a:rPr>
              <a:t>eren </a:t>
            </a:r>
            <a:r>
              <a:rPr sz="1600" spc="-20" dirty="0">
                <a:latin typeface="Arial"/>
                <a:cs typeface="Arial"/>
              </a:rPr>
              <a:t>en </a:t>
            </a:r>
            <a:r>
              <a:rPr sz="1600" spc="-10" dirty="0">
                <a:latin typeface="Arial"/>
                <a:cs typeface="Arial"/>
              </a:rPr>
              <a:t>hoe </a:t>
            </a:r>
            <a:r>
              <a:rPr sz="1600" spc="25" dirty="0">
                <a:latin typeface="Arial"/>
                <a:cs typeface="Arial"/>
              </a:rPr>
              <a:t>we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20" dirty="0" err="1">
                <a:latin typeface="Arial"/>
                <a:cs typeface="Arial"/>
              </a:rPr>
              <a:t>pijn</a:t>
            </a:r>
            <a:r>
              <a:rPr lang="nl-NL" sz="1600" spc="20" dirty="0">
                <a:latin typeface="Arial"/>
                <a:cs typeface="Arial"/>
              </a:rPr>
              <a:t> </a:t>
            </a:r>
            <a:r>
              <a:rPr sz="1600" spc="5" dirty="0" err="1">
                <a:latin typeface="Arial"/>
                <a:cs typeface="Arial"/>
              </a:rPr>
              <a:t>rechtvaardig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verdelen.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6632" y="1378486"/>
            <a:ext cx="3768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Arial"/>
                <a:cs typeface="Arial"/>
              </a:rPr>
              <a:t>De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opgaven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waarvoor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we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staan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zijn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groot.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00FD8863-C2C1-564D-A506-4EC8AE0E8369}"/>
              </a:ext>
            </a:extLst>
          </p:cNvPr>
          <p:cNvSpPr txBox="1"/>
          <p:nvPr/>
        </p:nvSpPr>
        <p:spPr>
          <a:xfrm>
            <a:off x="2856632" y="1861086"/>
            <a:ext cx="5195168" cy="192616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620"/>
              </a:spcBef>
            </a:pP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De focus op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groei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en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marktwerking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heeft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ons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,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naast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veel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goeds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,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te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veel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slechts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lang="en-GB" sz="3400" b="1" dirty="0" err="1">
                <a:solidFill>
                  <a:srgbClr val="1B1B1B"/>
                </a:solidFill>
                <a:latin typeface="Arial"/>
                <a:cs typeface="Arial"/>
              </a:rPr>
              <a:t>gebracht</a:t>
            </a:r>
            <a:r>
              <a:rPr lang="en-GB" sz="3400" b="1" dirty="0">
                <a:solidFill>
                  <a:srgbClr val="1B1B1B"/>
                </a:solidFill>
                <a:latin typeface="Arial"/>
                <a:cs typeface="Arial"/>
              </a:rPr>
              <a:t>.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000" cy="9144000"/>
            <a:chOff x="0" y="0"/>
            <a:chExt cx="16256000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256000" cy="9144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682" y="7581889"/>
              <a:ext cx="1254693" cy="10363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2275" y="685541"/>
            <a:ext cx="10400549" cy="79255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98" y="499939"/>
            <a:ext cx="7170822" cy="84194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3757" y="935501"/>
            <a:ext cx="9691488" cy="7272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5268" y="655319"/>
            <a:ext cx="6400800" cy="78790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82" y="7581889"/>
            <a:ext cx="1254693" cy="10363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4C865A09CA4499D0217E5EBB18CAE" ma:contentTypeVersion="9" ma:contentTypeDescription="Een nieuw document maken." ma:contentTypeScope="" ma:versionID="367cd7417991e7b9a6f07181e4db59e6">
  <xsd:schema xmlns:xsd="http://www.w3.org/2001/XMLSchema" xmlns:xs="http://www.w3.org/2001/XMLSchema" xmlns:p="http://schemas.microsoft.com/office/2006/metadata/properties" xmlns:ns2="2d84a6f7-1fff-452a-af23-8b5584a907ee" targetNamespace="http://schemas.microsoft.com/office/2006/metadata/properties" ma:root="true" ma:fieldsID="1438a54ce63239947bd2386ef5565802" ns2:_="">
    <xsd:import namespace="2d84a6f7-1fff-452a-af23-8b5584a90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4a6f7-1fff-452a-af23-8b5584a90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ED6983-540B-41CB-9B7F-C95DD13995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DD799C-41C2-4571-9FDE-1175D53B59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4a6f7-1fff-452a-af23-8b5584a90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1E5A8B-E388-483E-9202-F44ECDAA284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d84a6f7-1fff-452a-af23-8b5584a907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299</Words>
  <Application>Microsoft Office PowerPoint</Application>
  <PresentationFormat>Aangepast</PresentationFormat>
  <Paragraphs>43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Calibri-BoldItalic</vt:lpstr>
      <vt:lpstr>Office Theme</vt:lpstr>
      <vt:lpstr>De 22e eeuw begint nu!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22e eeuw begint nu!  We staan aan het begin van de noodzakelijke transitie van  een economie gericht op welvaart  naar een economie  gericht op welzijn.</vt:lpstr>
      <vt:lpstr>Welzijnseconomie  Is een economie die uitgaat van de sociale en wederkerige mens,  en minder van het calculerende en winstjagende individu.</vt:lpstr>
      <vt:lpstr>PowerPoint-presentatie</vt:lpstr>
      <vt:lpstr>PowerPoint-presentatie</vt:lpstr>
      <vt:lpstr>Nabijheid als cruciaal sturend  ruimtelijk principe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22e eeuw begint nu!</dc:title>
  <cp:lastModifiedBy>Muskens AWLP, Akko</cp:lastModifiedBy>
  <cp:revision>3</cp:revision>
  <dcterms:created xsi:type="dcterms:W3CDTF">2021-11-03T23:15:34Z</dcterms:created>
  <dcterms:modified xsi:type="dcterms:W3CDTF">2021-11-25T12:08:17Z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2021-11-03T00:00:00Z</vt:filetime>
  </property>
  <property fmtid="{D5CDD505-2E9C-101B-9397-08002B2CF9AE}" pid="5" name="ContentTypeId">
    <vt:lpwstr>0x010100EDB4C865A09CA4499D0217E5EBB18CAE</vt:lpwstr>
  </property>
</Properties>
</file>